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embeddings/oleObject1.bin" ContentType="application/vnd.openxmlformats-officedocument.oleObject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notesSlides/notesSlide12.xml" ContentType="application/vnd.openxmlformats-officedocument.presentationml.notesSlide+xml"/>
  <Override PartName="/ppt/charts/chart3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4.xml" ContentType="application/vnd.openxmlformats-officedocument.drawingml.chart+xml"/>
  <Override PartName="/ppt/notesSlides/notesSlide18.xml" ContentType="application/vnd.openxmlformats-officedocument.presentationml.notesSlide+xml"/>
  <Override PartName="/ppt/embeddings/oleObject2.bin" ContentType="application/vnd.openxmlformats-officedocument.oleObject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0"/>
  </p:notesMasterIdLst>
  <p:sldIdLst>
    <p:sldId id="350" r:id="rId2"/>
    <p:sldId id="554" r:id="rId3"/>
    <p:sldId id="555" r:id="rId4"/>
    <p:sldId id="653" r:id="rId5"/>
    <p:sldId id="654" r:id="rId6"/>
    <p:sldId id="567" r:id="rId7"/>
    <p:sldId id="669" r:id="rId8"/>
    <p:sldId id="660" r:id="rId9"/>
    <p:sldId id="670" r:id="rId10"/>
    <p:sldId id="612" r:id="rId11"/>
    <p:sldId id="746" r:id="rId12"/>
    <p:sldId id="718" r:id="rId13"/>
    <p:sldId id="672" r:id="rId14"/>
    <p:sldId id="731" r:id="rId15"/>
    <p:sldId id="732" r:id="rId16"/>
    <p:sldId id="733" r:id="rId17"/>
    <p:sldId id="736" r:id="rId18"/>
    <p:sldId id="745" r:id="rId19"/>
    <p:sldId id="737" r:id="rId20"/>
    <p:sldId id="591" r:id="rId21"/>
    <p:sldId id="674" r:id="rId22"/>
    <p:sldId id="747" r:id="rId23"/>
    <p:sldId id="742" r:id="rId24"/>
    <p:sldId id="646" r:id="rId25"/>
    <p:sldId id="677" r:id="rId26"/>
    <p:sldId id="738" r:id="rId27"/>
    <p:sldId id="739" r:id="rId28"/>
    <p:sldId id="749" r:id="rId29"/>
    <p:sldId id="750" r:id="rId30"/>
    <p:sldId id="609" r:id="rId31"/>
    <p:sldId id="678" r:id="rId32"/>
    <p:sldId id="698" r:id="rId33"/>
    <p:sldId id="699" r:id="rId34"/>
    <p:sldId id="700" r:id="rId35"/>
    <p:sldId id="701" r:id="rId36"/>
    <p:sldId id="703" r:id="rId37"/>
    <p:sldId id="704" r:id="rId38"/>
    <p:sldId id="709" r:id="rId39"/>
    <p:sldId id="707" r:id="rId40"/>
    <p:sldId id="708" r:id="rId41"/>
    <p:sldId id="710" r:id="rId42"/>
    <p:sldId id="751" r:id="rId43"/>
    <p:sldId id="730" r:id="rId44"/>
    <p:sldId id="744" r:id="rId45"/>
    <p:sldId id="688" r:id="rId46"/>
    <p:sldId id="712" r:id="rId47"/>
    <p:sldId id="713" r:id="rId48"/>
    <p:sldId id="679" r:id="rId49"/>
    <p:sldId id="720" r:id="rId50"/>
    <p:sldId id="721" r:id="rId51"/>
    <p:sldId id="722" r:id="rId52"/>
    <p:sldId id="719" r:id="rId53"/>
    <p:sldId id="689" r:id="rId54"/>
    <p:sldId id="729" r:id="rId55"/>
    <p:sldId id="694" r:id="rId56"/>
    <p:sldId id="734" r:id="rId57"/>
    <p:sldId id="680" r:id="rId58"/>
    <p:sldId id="659" r:id="rId59"/>
    <p:sldId id="657" r:id="rId60"/>
    <p:sldId id="658" r:id="rId61"/>
    <p:sldId id="725" r:id="rId62"/>
    <p:sldId id="723" r:id="rId63"/>
    <p:sldId id="724" r:id="rId64"/>
    <p:sldId id="661" r:id="rId65"/>
    <p:sldId id="664" r:id="rId66"/>
    <p:sldId id="662" r:id="rId67"/>
    <p:sldId id="740" r:id="rId68"/>
    <p:sldId id="726" r:id="rId69"/>
    <p:sldId id="727" r:id="rId70"/>
    <p:sldId id="728" r:id="rId71"/>
    <p:sldId id="641" r:id="rId72"/>
    <p:sldId id="681" r:id="rId73"/>
    <p:sldId id="619" r:id="rId74"/>
    <p:sldId id="558" r:id="rId75"/>
    <p:sldId id="656" r:id="rId76"/>
    <p:sldId id="571" r:id="rId77"/>
    <p:sldId id="557" r:id="rId78"/>
    <p:sldId id="559" r:id="rId79"/>
    <p:sldId id="566" r:id="rId80"/>
    <p:sldId id="565" r:id="rId81"/>
    <p:sldId id="543" r:id="rId82"/>
    <p:sldId id="561" r:id="rId83"/>
    <p:sldId id="549" r:id="rId84"/>
    <p:sldId id="563" r:id="rId85"/>
    <p:sldId id="652" r:id="rId86"/>
    <p:sldId id="564" r:id="rId87"/>
    <p:sldId id="546" r:id="rId88"/>
    <p:sldId id="540" r:id="rId8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n Schrider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808000"/>
    <a:srgbClr val="FF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396" autoAdjust="0"/>
  </p:normalViewPr>
  <p:slideViewPr>
    <p:cSldViewPr snapToGrid="0" snapToObjects="1">
      <p:cViewPr varScale="1">
        <p:scale>
          <a:sx n="67" d="100"/>
          <a:sy n="67" d="100"/>
        </p:scale>
        <p:origin x="-172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notesMaster" Target="notesMasters/notesMaster1.xml"/><Relationship Id="rId91" Type="http://schemas.openxmlformats.org/officeDocument/2006/relationships/printerSettings" Target="printerSettings/printerSettings1.bin"/><Relationship Id="rId92" Type="http://schemas.openxmlformats.org/officeDocument/2006/relationships/commentAuthors" Target="commentAuthors.xml"/><Relationship Id="rId93" Type="http://schemas.openxmlformats.org/officeDocument/2006/relationships/presProps" Target="presProps.xml"/><Relationship Id="rId94" Type="http://schemas.openxmlformats.org/officeDocument/2006/relationships/viewProps" Target="viewProps.xml"/><Relationship Id="rId95" Type="http://schemas.openxmlformats.org/officeDocument/2006/relationships/theme" Target="theme/theme1.xml"/><Relationship Id="rId9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n:Desktop:bioinf:talks:jobTalk2015_2016:SF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n:Desktop:bioinf:grantStuff:danK99R00:spatialCartoonChart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n:Desktop:bioinf:courses:popGenModule_2018:slides:miscChart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n:Desktop:bioinf:courses:popGenModule_2018:slides:miscChar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49211573925007"/>
          <c:y val="0.0439932318104907"/>
          <c:w val="0.819952141205398"/>
          <c:h val="0.758556297214117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stuff!$A$3</c:f>
              <c:strCache>
                <c:ptCount val="1"/>
                <c:pt idx="0">
                  <c:v>Positive Selection</c:v>
                </c:pt>
              </c:strCache>
            </c:strRef>
          </c:tx>
          <c:spPr>
            <a:solidFill>
              <a:srgbClr val="0000FF"/>
            </a:solidFill>
            <a:ln>
              <a:noFill/>
            </a:ln>
            <a:effectLst/>
          </c:spPr>
          <c:invertIfNegative val="0"/>
          <c:val>
            <c:numRef>
              <c:f>stuff!$A$4:$J$4</c:f>
              <c:numCache>
                <c:formatCode>General</c:formatCode>
                <c:ptCount val="10"/>
                <c:pt idx="0">
                  <c:v>0.515</c:v>
                </c:pt>
                <c:pt idx="1">
                  <c:v>0.078</c:v>
                </c:pt>
                <c:pt idx="2">
                  <c:v>0.03</c:v>
                </c:pt>
                <c:pt idx="3">
                  <c:v>0.017</c:v>
                </c:pt>
                <c:pt idx="4">
                  <c:v>0.008</c:v>
                </c:pt>
                <c:pt idx="5">
                  <c:v>0.008</c:v>
                </c:pt>
                <c:pt idx="6">
                  <c:v>0.017</c:v>
                </c:pt>
                <c:pt idx="7">
                  <c:v>0.031</c:v>
                </c:pt>
                <c:pt idx="8">
                  <c:v>0.069</c:v>
                </c:pt>
                <c:pt idx="9">
                  <c:v>0.228</c:v>
                </c:pt>
              </c:numCache>
            </c:numRef>
          </c:val>
        </c:ser>
        <c:ser>
          <c:idx val="1"/>
          <c:order val="1"/>
          <c:tx>
            <c:strRef>
              <c:f>stuff!$A$1</c:f>
              <c:strCache>
                <c:ptCount val="1"/>
                <c:pt idx="0">
                  <c:v>Neutral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noFill/>
            </a:ln>
            <a:effectLst/>
          </c:spPr>
          <c:invertIfNegative val="0"/>
          <c:val>
            <c:numRef>
              <c:f>stuff!$A$2:$J$2</c:f>
              <c:numCache>
                <c:formatCode>General</c:formatCode>
                <c:ptCount val="10"/>
                <c:pt idx="0">
                  <c:v>0.341</c:v>
                </c:pt>
                <c:pt idx="1">
                  <c:v>0.169</c:v>
                </c:pt>
                <c:pt idx="2">
                  <c:v>0.115</c:v>
                </c:pt>
                <c:pt idx="3">
                  <c:v>0.086</c:v>
                </c:pt>
                <c:pt idx="4">
                  <c:v>0.069</c:v>
                </c:pt>
                <c:pt idx="5">
                  <c:v>0.057</c:v>
                </c:pt>
                <c:pt idx="6">
                  <c:v>0.049</c:v>
                </c:pt>
                <c:pt idx="7">
                  <c:v>0.044</c:v>
                </c:pt>
                <c:pt idx="8">
                  <c:v>0.038</c:v>
                </c:pt>
                <c:pt idx="9">
                  <c:v>0.033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19100872"/>
        <c:axId val="-2104035672"/>
      </c:barChart>
      <c:catAx>
        <c:axId val="-21191008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Derived Allele Frequency (n=11)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04035672"/>
        <c:crosses val="autoZero"/>
        <c:auto val="1"/>
        <c:lblAlgn val="ctr"/>
        <c:lblOffset val="100"/>
        <c:noMultiLvlLbl val="0"/>
      </c:catAx>
      <c:valAx>
        <c:axId val="-210403567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11910087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489609811784679"/>
          <c:y val="0.300057822721398"/>
          <c:w val="0.303948570090449"/>
          <c:h val="0.18353997628469"/>
        </c:manualLayout>
      </c:layout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700" b="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48335989723339"/>
          <c:y val="0.0321384425216316"/>
          <c:w val="0.883959131241525"/>
          <c:h val="0.87144622991347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π (standardized)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marker>
            <c:symbol val="none"/>
          </c:marker>
          <c:cat>
            <c:numRef>
              <c:f>Sheet1!$E$2:$E$32</c:f>
              <c:numCache>
                <c:formatCode>General</c:formatCode>
                <c:ptCount val="31"/>
                <c:pt idx="0">
                  <c:v>0.0</c:v>
                </c:pt>
                <c:pt idx="1">
                  <c:v>10000.0</c:v>
                </c:pt>
                <c:pt idx="2">
                  <c:v>20000.0</c:v>
                </c:pt>
                <c:pt idx="3">
                  <c:v>30000.0</c:v>
                </c:pt>
                <c:pt idx="4">
                  <c:v>40000.0</c:v>
                </c:pt>
                <c:pt idx="5">
                  <c:v>50000.0</c:v>
                </c:pt>
                <c:pt idx="6">
                  <c:v>60000.0</c:v>
                </c:pt>
                <c:pt idx="7">
                  <c:v>70000.0</c:v>
                </c:pt>
                <c:pt idx="8">
                  <c:v>80000.0</c:v>
                </c:pt>
                <c:pt idx="9">
                  <c:v>90000.0</c:v>
                </c:pt>
                <c:pt idx="10">
                  <c:v>100000.0</c:v>
                </c:pt>
                <c:pt idx="11">
                  <c:v>110000.0</c:v>
                </c:pt>
                <c:pt idx="12">
                  <c:v>120000.0</c:v>
                </c:pt>
                <c:pt idx="13">
                  <c:v>130000.0</c:v>
                </c:pt>
                <c:pt idx="14">
                  <c:v>140000.0</c:v>
                </c:pt>
                <c:pt idx="15">
                  <c:v>150000.0</c:v>
                </c:pt>
                <c:pt idx="16">
                  <c:v>160000.0</c:v>
                </c:pt>
                <c:pt idx="17">
                  <c:v>170000.0</c:v>
                </c:pt>
                <c:pt idx="18">
                  <c:v>180000.0</c:v>
                </c:pt>
                <c:pt idx="19">
                  <c:v>190000.0</c:v>
                </c:pt>
                <c:pt idx="20">
                  <c:v>200000.0</c:v>
                </c:pt>
                <c:pt idx="21">
                  <c:v>210000.0</c:v>
                </c:pt>
                <c:pt idx="22">
                  <c:v>220000.0</c:v>
                </c:pt>
                <c:pt idx="23">
                  <c:v>230000.0</c:v>
                </c:pt>
                <c:pt idx="24">
                  <c:v>240000.0</c:v>
                </c:pt>
                <c:pt idx="25">
                  <c:v>250000.0</c:v>
                </c:pt>
                <c:pt idx="26">
                  <c:v>260000.0</c:v>
                </c:pt>
                <c:pt idx="27">
                  <c:v>270000.0</c:v>
                </c:pt>
                <c:pt idx="28">
                  <c:v>280000.0</c:v>
                </c:pt>
                <c:pt idx="29">
                  <c:v>290000.0</c:v>
                </c:pt>
                <c:pt idx="30">
                  <c:v>300000.0</c:v>
                </c:pt>
              </c:numCache>
            </c:numRef>
          </c:cat>
          <c:val>
            <c:numRef>
              <c:f>Sheet1!$B$2:$B$32</c:f>
              <c:numCache>
                <c:formatCode>General</c:formatCode>
                <c:ptCount val="31"/>
                <c:pt idx="0">
                  <c:v>1.042074065743054</c:v>
                </c:pt>
                <c:pt idx="1">
                  <c:v>0.815663036296506</c:v>
                </c:pt>
                <c:pt idx="2">
                  <c:v>0.832632748209951</c:v>
                </c:pt>
                <c:pt idx="3">
                  <c:v>0.790113381529206</c:v>
                </c:pt>
                <c:pt idx="4">
                  <c:v>0.761974205534221</c:v>
                </c:pt>
                <c:pt idx="5">
                  <c:v>0.894745836970291</c:v>
                </c:pt>
                <c:pt idx="6">
                  <c:v>0.893946819219329</c:v>
                </c:pt>
                <c:pt idx="7">
                  <c:v>0.806763636853337</c:v>
                </c:pt>
                <c:pt idx="8">
                  <c:v>0.888818919540129</c:v>
                </c:pt>
                <c:pt idx="9">
                  <c:v>0.772128780688454</c:v>
                </c:pt>
                <c:pt idx="10">
                  <c:v>0.672262920877965</c:v>
                </c:pt>
                <c:pt idx="11">
                  <c:v>0.565810538711707</c:v>
                </c:pt>
                <c:pt idx="12">
                  <c:v>0.593793913838917</c:v>
                </c:pt>
                <c:pt idx="13">
                  <c:v>0.648632310855059</c:v>
                </c:pt>
                <c:pt idx="14">
                  <c:v>0.770834963973628</c:v>
                </c:pt>
                <c:pt idx="15">
                  <c:v>1.058375706370072</c:v>
                </c:pt>
                <c:pt idx="16">
                  <c:v>1.115285745699917</c:v>
                </c:pt>
                <c:pt idx="17">
                  <c:v>0.740553176267277</c:v>
                </c:pt>
                <c:pt idx="18">
                  <c:v>0.839832249142534</c:v>
                </c:pt>
                <c:pt idx="19">
                  <c:v>1.211796860177807</c:v>
                </c:pt>
                <c:pt idx="20">
                  <c:v>0.995028730460321</c:v>
                </c:pt>
                <c:pt idx="21">
                  <c:v>1.039971960254974</c:v>
                </c:pt>
                <c:pt idx="22">
                  <c:v>1.10324575906356</c:v>
                </c:pt>
                <c:pt idx="23">
                  <c:v>1.231778568688063</c:v>
                </c:pt>
                <c:pt idx="24">
                  <c:v>0.777379781486974</c:v>
                </c:pt>
                <c:pt idx="25">
                  <c:v>1.028408809385313</c:v>
                </c:pt>
                <c:pt idx="26">
                  <c:v>1.140995217752573</c:v>
                </c:pt>
                <c:pt idx="27">
                  <c:v>1.017068397248245</c:v>
                </c:pt>
                <c:pt idx="28">
                  <c:v>1.118889443431551</c:v>
                </c:pt>
                <c:pt idx="29">
                  <c:v>1.02754994492517</c:v>
                </c:pt>
                <c:pt idx="30">
                  <c:v>1.216584780019768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Tajima's D</c:v>
                </c:pt>
              </c:strCache>
            </c:strRef>
          </c:tx>
          <c:spPr>
            <a:ln>
              <a:solidFill>
                <a:srgbClr val="00CC00"/>
              </a:solidFill>
            </a:ln>
          </c:spPr>
          <c:marker>
            <c:symbol val="none"/>
          </c:marker>
          <c:val>
            <c:numRef>
              <c:f>Sheet1!$D$2:$D$32</c:f>
              <c:numCache>
                <c:formatCode>General</c:formatCode>
                <c:ptCount val="31"/>
                <c:pt idx="0">
                  <c:v>0.0675336210512674</c:v>
                </c:pt>
                <c:pt idx="1">
                  <c:v>0.0262774271677416</c:v>
                </c:pt>
                <c:pt idx="2">
                  <c:v>0.0423240027207349</c:v>
                </c:pt>
                <c:pt idx="3">
                  <c:v>-0.0945403242990389</c:v>
                </c:pt>
                <c:pt idx="4">
                  <c:v>-0.115500192583652</c:v>
                </c:pt>
                <c:pt idx="5">
                  <c:v>-0.0220475999471487</c:v>
                </c:pt>
                <c:pt idx="6">
                  <c:v>0.0154104499227132</c:v>
                </c:pt>
                <c:pt idx="7">
                  <c:v>0.217951333406726</c:v>
                </c:pt>
                <c:pt idx="8">
                  <c:v>0.324268152487394</c:v>
                </c:pt>
                <c:pt idx="9">
                  <c:v>0.197791011917471</c:v>
                </c:pt>
                <c:pt idx="10">
                  <c:v>-0.281685410139705</c:v>
                </c:pt>
                <c:pt idx="11">
                  <c:v>-1.23523572039098</c:v>
                </c:pt>
                <c:pt idx="12">
                  <c:v>-0.200154941962274</c:v>
                </c:pt>
                <c:pt idx="13">
                  <c:v>0.192850661120976</c:v>
                </c:pt>
                <c:pt idx="14">
                  <c:v>0.609911472288275</c:v>
                </c:pt>
                <c:pt idx="15">
                  <c:v>0.367166720148705</c:v>
                </c:pt>
                <c:pt idx="16">
                  <c:v>0.22671334699993</c:v>
                </c:pt>
                <c:pt idx="17">
                  <c:v>-0.039863567753963</c:v>
                </c:pt>
                <c:pt idx="18">
                  <c:v>0.0353887708073265</c:v>
                </c:pt>
                <c:pt idx="19">
                  <c:v>0.0488155206352962</c:v>
                </c:pt>
                <c:pt idx="20">
                  <c:v>0.0905091116452585</c:v>
                </c:pt>
                <c:pt idx="21">
                  <c:v>-0.0330643229755415</c:v>
                </c:pt>
                <c:pt idx="22">
                  <c:v>0.0795266031589414</c:v>
                </c:pt>
                <c:pt idx="23">
                  <c:v>-0.058801125258617</c:v>
                </c:pt>
                <c:pt idx="24">
                  <c:v>0.0707048748361494</c:v>
                </c:pt>
                <c:pt idx="25">
                  <c:v>-0.0989255101648721</c:v>
                </c:pt>
                <c:pt idx="26">
                  <c:v>-0.0966853641401348</c:v>
                </c:pt>
                <c:pt idx="27">
                  <c:v>-0.00576426687977857</c:v>
                </c:pt>
                <c:pt idx="28">
                  <c:v>-0.0965293723827927</c:v>
                </c:pt>
                <c:pt idx="29">
                  <c:v>0.111232057059312</c:v>
                </c:pt>
                <c:pt idx="30">
                  <c:v>-0.0443120863457039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08503048"/>
        <c:axId val="2038897000"/>
      </c:lineChart>
      <c:catAx>
        <c:axId val="21085030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rgbClr val="000000"/>
            </a:solidFill>
          </a:ln>
        </c:spPr>
        <c:crossAx val="2038897000"/>
        <c:crossesAt val="-1.0"/>
        <c:auto val="1"/>
        <c:lblAlgn val="ctr"/>
        <c:lblOffset val="100"/>
        <c:tickLblSkip val="10"/>
        <c:noMultiLvlLbl val="0"/>
      </c:catAx>
      <c:valAx>
        <c:axId val="2038897000"/>
        <c:scaling>
          <c:orientation val="minMax"/>
          <c:min val="-1.0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>
            <a:solidFill>
              <a:srgbClr val="000000"/>
            </a:solidFill>
          </a:ln>
        </c:spPr>
        <c:crossAx val="2108503048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28564816314917"/>
          <c:y val="0.641067693030908"/>
          <c:w val="0.221586218720877"/>
          <c:h val="0.194335801308419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Helvetica"/>
          <a:cs typeface="Helvetica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13306130256"/>
          <c:y val="0.0601851851851852"/>
          <c:w val="0.8030574771271"/>
          <c:h val="0.721774934383202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Sheet1!$O$1</c:f>
              <c:strCache>
                <c:ptCount val="1"/>
                <c:pt idx="0">
                  <c:v>Excess rare</c:v>
                </c:pt>
              </c:strCache>
            </c:strRef>
          </c:tx>
          <c:spPr>
            <a:solidFill>
              <a:srgbClr val="FF0000"/>
            </a:solidFill>
            <a:effectLst/>
          </c:spPr>
          <c:invertIfNegative val="0"/>
          <c:cat>
            <c:numRef>
              <c:f>Sheet1!$F$2:$F$10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cat>
          <c:val>
            <c:numRef>
              <c:f>Sheet1!$O$2:$O$10</c:f>
              <c:numCache>
                <c:formatCode>General</c:formatCode>
                <c:ptCount val="9"/>
                <c:pt idx="0">
                  <c:v>0.424182914854818</c:v>
                </c:pt>
                <c:pt idx="1">
                  <c:v>0.159068593070557</c:v>
                </c:pt>
                <c:pt idx="2">
                  <c:v>0.100154299340721</c:v>
                </c:pt>
                <c:pt idx="3">
                  <c:v>0.0706971524758031</c:v>
                </c:pt>
                <c:pt idx="4">
                  <c:v>0.0530228643568523</c:v>
                </c:pt>
                <c:pt idx="5">
                  <c:v>0.0589142937298359</c:v>
                </c:pt>
                <c:pt idx="6">
                  <c:v>0.0328236779351943</c:v>
                </c:pt>
                <c:pt idx="7">
                  <c:v>0.0265114321784261</c:v>
                </c:pt>
                <c:pt idx="8">
                  <c:v>0.0746247720577921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996331432"/>
        <c:axId val="-2040141576"/>
      </c:barChart>
      <c:catAx>
        <c:axId val="-199633143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Derived allele frequency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2040141576"/>
        <c:crosses val="autoZero"/>
        <c:auto val="1"/>
        <c:lblAlgn val="ctr"/>
        <c:lblOffset val="100"/>
        <c:noMultiLvlLbl val="0"/>
      </c:catAx>
      <c:valAx>
        <c:axId val="-204014157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Fraction of polymorphisms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-1996331432"/>
        <c:crosses val="autoZero"/>
        <c:crossBetween val="between"/>
        <c:majorUnit val="0.1"/>
      </c:valAx>
    </c:plotArea>
    <c:plotVisOnly val="1"/>
    <c:dispBlanksAs val="gap"/>
    <c:showDLblsOverMax val="0"/>
  </c:chart>
  <c:txPr>
    <a:bodyPr/>
    <a:lstStyle/>
    <a:p>
      <a:pPr>
        <a:defRPr sz="1000" b="0">
          <a:latin typeface="Helvetica"/>
          <a:cs typeface="Helvetica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13306130256"/>
          <c:y val="0.0601851851851852"/>
          <c:w val="0.8030574771271"/>
          <c:h val="0.721774934383202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Sheet1!$O$1</c:f>
              <c:strCache>
                <c:ptCount val="1"/>
                <c:pt idx="0">
                  <c:v>Excess rare</c:v>
                </c:pt>
              </c:strCache>
            </c:strRef>
          </c:tx>
          <c:spPr>
            <a:solidFill>
              <a:srgbClr val="FF0000"/>
            </a:solidFill>
            <a:effectLst/>
          </c:spPr>
          <c:invertIfNegative val="0"/>
          <c:cat>
            <c:numRef>
              <c:f>Sheet1!$F$2:$F$10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cat>
          <c:val>
            <c:numRef>
              <c:f>Sheet1!$O$2:$O$10</c:f>
              <c:numCache>
                <c:formatCode>General</c:formatCode>
                <c:ptCount val="9"/>
                <c:pt idx="0">
                  <c:v>0.424182914854818</c:v>
                </c:pt>
                <c:pt idx="1">
                  <c:v>0.159068593070557</c:v>
                </c:pt>
                <c:pt idx="2">
                  <c:v>0.100154299340721</c:v>
                </c:pt>
                <c:pt idx="3">
                  <c:v>0.0706971524758031</c:v>
                </c:pt>
                <c:pt idx="4">
                  <c:v>0.0530228643568523</c:v>
                </c:pt>
                <c:pt idx="5">
                  <c:v>0.0589142937298359</c:v>
                </c:pt>
                <c:pt idx="6">
                  <c:v>0.0328236779351943</c:v>
                </c:pt>
                <c:pt idx="7">
                  <c:v>0.0265114321784261</c:v>
                </c:pt>
                <c:pt idx="8">
                  <c:v>0.0746247720577921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0336248"/>
        <c:axId val="2112560360"/>
      </c:barChart>
      <c:catAx>
        <c:axId val="211033624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Derived allele frequency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2112560360"/>
        <c:crosses val="autoZero"/>
        <c:auto val="1"/>
        <c:lblAlgn val="ctr"/>
        <c:lblOffset val="100"/>
        <c:noMultiLvlLbl val="0"/>
      </c:catAx>
      <c:valAx>
        <c:axId val="2112560360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Fraction of polymorphisms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2110336248"/>
        <c:crosses val="autoZero"/>
        <c:crossBetween val="between"/>
        <c:majorUnit val="0.1"/>
      </c:valAx>
    </c:plotArea>
    <c:plotVisOnly val="1"/>
    <c:dispBlanksAs val="gap"/>
    <c:showDLblsOverMax val="0"/>
  </c:chart>
  <c:txPr>
    <a:bodyPr/>
    <a:lstStyle/>
    <a:p>
      <a:pPr>
        <a:defRPr sz="1500" b="0">
          <a:latin typeface="Helvetica"/>
          <a:cs typeface="Helvetica"/>
        </a:defRPr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4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2.png>
</file>

<file path=ppt/media/image53.png>
</file>

<file path=ppt/media/image54.png>
</file>

<file path=ppt/media/image55.png>
</file>

<file path=ppt/media/image58.png>
</file>

<file path=ppt/media/image59.png>
</file>

<file path=ppt/media/image6.png>
</file>

<file path=ppt/media/image60.tiff>
</file>

<file path=ppt/media/image61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A2F717-A925-4F4A-AE1A-FFCB7150147F}" type="datetimeFigureOut">
              <a:rPr lang="en-US" smtClean="0"/>
              <a:t>3/31/19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ADB8D-02D1-6C43-AABF-3D9E809AC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20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6894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65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6839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6839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42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658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1781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DB8D-02D1-6C43-AABF-3D9E809ACC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1781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endParaRPr lang="en-US" baseline="0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7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02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033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50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315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25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76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60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9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19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533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1BB0E0-9829-2046-A785-1809B4E013D3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73931-EA9A-CE4E-8F51-19E9FD27B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3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chart" Target="../charts/chart3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2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5.jpe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6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7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3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8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9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1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4" Type="http://schemas.openxmlformats.org/officeDocument/2006/relationships/image" Target="../media/image53.png"/><Relationship Id="rId5" Type="http://schemas.openxmlformats.org/officeDocument/2006/relationships/image" Target="../media/image54.png"/><Relationship Id="rId6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4" Type="http://schemas.openxmlformats.org/officeDocument/2006/relationships/image" Target="../media/image57.emf"/><Relationship Id="rId5" Type="http://schemas.openxmlformats.org/officeDocument/2006/relationships/image" Target="../media/image58.png"/><Relationship Id="rId6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0.tif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tif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61.tif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0" y="2057400"/>
            <a:ext cx="9144000" cy="1470025"/>
          </a:xfrm>
        </p:spPr>
        <p:txBody>
          <a:bodyPr>
            <a:noAutofit/>
          </a:bodyPr>
          <a:lstStyle/>
          <a:p>
            <a:r>
              <a:rPr lang="en-US" sz="4000" dirty="0"/>
              <a:t>Machine Learning Methods for Population Genomic Inference</a:t>
            </a:r>
            <a:endParaRPr lang="en-US" sz="3800" i="1" dirty="0" smtClean="0">
              <a:latin typeface="Helvetica"/>
              <a:cs typeface="Helvetic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latin typeface="Helvetica"/>
                <a:cs typeface="Helvetica"/>
              </a:rPr>
              <a:t>Dan Schrider</a:t>
            </a:r>
          </a:p>
        </p:txBody>
      </p:sp>
    </p:spTree>
    <p:extLst>
      <p:ext uri="{BB962C8B-B14F-4D97-AF65-F5344CB8AC3E}">
        <p14:creationId xmlns:p14="http://schemas.microsoft.com/office/powerpoint/2010/main" val="3751485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/>
              <a:t>Positive selection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2426732"/>
            <a:ext cx="3069315" cy="2057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810000" y="3417332"/>
            <a:ext cx="2057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7968" y="2428932"/>
            <a:ext cx="2486432" cy="20513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9600" y="2121932"/>
            <a:ext cx="795372" cy="1104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161834" y="2000892"/>
            <a:ext cx="457200" cy="67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30775" y="1600200"/>
            <a:ext cx="2379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mutation + selection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204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/>
              <a:t>Two ways a population could respond: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247" y="1688672"/>
            <a:ext cx="7767047" cy="335800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62000" y="4880520"/>
            <a:ext cx="36544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Selection on </a:t>
            </a:r>
            <a:r>
              <a:rPr lang="en-US" sz="2200" i="1" dirty="0" smtClean="0"/>
              <a:t>de novo</a:t>
            </a:r>
            <a:r>
              <a:rPr lang="en-US" sz="2200" dirty="0" smtClean="0"/>
              <a:t> mutation</a:t>
            </a:r>
          </a:p>
          <a:p>
            <a:pPr algn="ctr"/>
            <a:r>
              <a:rPr lang="en-US" sz="2200" dirty="0" smtClean="0"/>
              <a:t>“Hard Sweep”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31765" y="4950297"/>
            <a:ext cx="39295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Selection </a:t>
            </a:r>
            <a:r>
              <a:rPr lang="en-US" sz="2200" dirty="0" smtClean="0"/>
              <a:t>on standing variation</a:t>
            </a:r>
            <a:endParaRPr lang="en-US" sz="2200" dirty="0"/>
          </a:p>
          <a:p>
            <a:pPr algn="ctr"/>
            <a:r>
              <a:rPr lang="en-US" sz="2200" dirty="0" smtClean="0"/>
              <a:t>“Soft Sweep</a:t>
            </a:r>
            <a:r>
              <a:rPr lang="en-US" sz="2200" dirty="0"/>
              <a:t>”</a:t>
            </a:r>
          </a:p>
        </p:txBody>
      </p:sp>
      <p:sp>
        <p:nvSpPr>
          <p:cNvPr id="3" name="Rectangle 2"/>
          <p:cNvSpPr/>
          <p:nvPr/>
        </p:nvSpPr>
        <p:spPr>
          <a:xfrm>
            <a:off x="5189308" y="3850703"/>
            <a:ext cx="2241907" cy="159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527429" y="3952483"/>
            <a:ext cx="667263" cy="1590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144146" y="3968036"/>
            <a:ext cx="202946" cy="810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7495839" y="1863973"/>
            <a:ext cx="0" cy="2704342"/>
          </a:xfrm>
          <a:prstGeom prst="line">
            <a:avLst/>
          </a:prstGeom>
          <a:ln>
            <a:solidFill>
              <a:srgbClr val="B900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584299" y="3561214"/>
            <a:ext cx="198452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Change in environment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5935830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These models produce quantitatively and qualitatively different effects on spatial patterns of variation.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3603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184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Sweeps skew the site frequency spectrum (SFS)</a:t>
            </a:r>
            <a:endParaRPr lang="en-US" sz="3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66725" y="113635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66725" y="136495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66725" y="159355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66725" y="18280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6725" y="20566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6725" y="22852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66725" y="252039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66725" y="274899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6725" y="298352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66725" y="321212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66725" y="344072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>
            <a:spLocks noChangeAspect="1"/>
          </p:cNvSpPr>
          <p:nvPr/>
        </p:nvSpPr>
        <p:spPr>
          <a:xfrm>
            <a:off x="2066929" y="104837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619125" y="12900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1064133" y="15186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20669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2066925" y="19758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771525" y="22044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1076325" y="24330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2066925" y="26616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1521333" y="29037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619125" y="29037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1076325" y="29037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1749933" y="29024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673733" y="31310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20669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1304925" y="33596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910413" y="33596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524125" y="220315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743325" y="113462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3743325" y="136322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743325" y="159182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743325" y="22835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743325" y="25186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743325" y="27472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743325" y="32103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743325" y="34389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>
            <a:spLocks noChangeAspect="1"/>
          </p:cNvSpPr>
          <p:nvPr/>
        </p:nvSpPr>
        <p:spPr>
          <a:xfrm>
            <a:off x="3895725" y="128833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5343525" y="265993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4581525" y="335793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4187013" y="335793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5800725" y="2201420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5800725" y="220315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67525" y="18263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6867525" y="20549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867525" y="228355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6867525" y="25186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6867525" y="274726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867525" y="29817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6867525" y="32103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6867525" y="3438990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Oval 54"/>
          <p:cNvSpPr>
            <a:spLocks noChangeAspect="1"/>
          </p:cNvSpPr>
          <p:nvPr/>
        </p:nvSpPr>
        <p:spPr>
          <a:xfrm>
            <a:off x="4797933" y="31323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38957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43529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4797933" y="24317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38957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>
            <a:spLocks noChangeAspect="1"/>
          </p:cNvSpPr>
          <p:nvPr/>
        </p:nvSpPr>
        <p:spPr>
          <a:xfrm>
            <a:off x="43529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>
            <a:spLocks noChangeAspect="1"/>
          </p:cNvSpPr>
          <p:nvPr/>
        </p:nvSpPr>
        <p:spPr>
          <a:xfrm>
            <a:off x="4797933" y="150384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3895725" y="15038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>
            <a:spLocks noChangeAspect="1"/>
          </p:cNvSpPr>
          <p:nvPr/>
        </p:nvSpPr>
        <p:spPr>
          <a:xfrm>
            <a:off x="4352925" y="15038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1888821" y="19745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>
            <a:spLocks noChangeAspect="1"/>
          </p:cNvSpPr>
          <p:nvPr/>
        </p:nvSpPr>
        <p:spPr>
          <a:xfrm>
            <a:off x="466725" y="17459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/>
          <p:nvPr/>
        </p:nvCxnSpPr>
        <p:spPr>
          <a:xfrm>
            <a:off x="3743325" y="18280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43325" y="2056684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>
            <a:spLocks noChangeAspect="1"/>
          </p:cNvSpPr>
          <p:nvPr/>
        </p:nvSpPr>
        <p:spPr>
          <a:xfrm>
            <a:off x="53435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>
            <a:spLocks noChangeAspect="1"/>
          </p:cNvSpPr>
          <p:nvPr/>
        </p:nvSpPr>
        <p:spPr>
          <a:xfrm>
            <a:off x="5343525" y="19758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5165421" y="19745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>
            <a:spLocks noChangeAspect="1"/>
          </p:cNvSpPr>
          <p:nvPr/>
        </p:nvSpPr>
        <p:spPr>
          <a:xfrm>
            <a:off x="3743325" y="17459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>
            <a:spLocks noChangeAspect="1"/>
          </p:cNvSpPr>
          <p:nvPr/>
        </p:nvSpPr>
        <p:spPr>
          <a:xfrm>
            <a:off x="4797933" y="104664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>
            <a:spLocks noChangeAspect="1"/>
          </p:cNvSpPr>
          <p:nvPr/>
        </p:nvSpPr>
        <p:spPr>
          <a:xfrm>
            <a:off x="3895725" y="104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>
            <a:spLocks noChangeAspect="1"/>
          </p:cNvSpPr>
          <p:nvPr/>
        </p:nvSpPr>
        <p:spPr>
          <a:xfrm>
            <a:off x="4352925" y="104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>
            <a:spLocks noChangeAspect="1"/>
          </p:cNvSpPr>
          <p:nvPr/>
        </p:nvSpPr>
        <p:spPr>
          <a:xfrm>
            <a:off x="4112133" y="1046644"/>
            <a:ext cx="164592" cy="164592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>
            <a:spLocks noChangeAspect="1"/>
          </p:cNvSpPr>
          <p:nvPr/>
        </p:nvSpPr>
        <p:spPr>
          <a:xfrm>
            <a:off x="534484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>
            <a:spLocks noChangeAspect="1"/>
          </p:cNvSpPr>
          <p:nvPr/>
        </p:nvSpPr>
        <p:spPr>
          <a:xfrm>
            <a:off x="5166741" y="31310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Multiply 77"/>
          <p:cNvSpPr/>
          <p:nvPr/>
        </p:nvSpPr>
        <p:spPr>
          <a:xfrm>
            <a:off x="4989549" y="30683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>
            <a:spLocks noChangeAspect="1"/>
          </p:cNvSpPr>
          <p:nvPr/>
        </p:nvSpPr>
        <p:spPr>
          <a:xfrm>
            <a:off x="7922133" y="2902048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>
            <a:spLocks noChangeAspect="1"/>
          </p:cNvSpPr>
          <p:nvPr/>
        </p:nvSpPr>
        <p:spPr>
          <a:xfrm>
            <a:off x="7019925" y="290204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>
            <a:spLocks noChangeAspect="1"/>
          </p:cNvSpPr>
          <p:nvPr/>
        </p:nvSpPr>
        <p:spPr>
          <a:xfrm>
            <a:off x="7477125" y="2902048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>
            <a:spLocks noChangeAspect="1"/>
          </p:cNvSpPr>
          <p:nvPr/>
        </p:nvSpPr>
        <p:spPr>
          <a:xfrm>
            <a:off x="7922133" y="31323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70199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>
            <a:spLocks noChangeAspect="1"/>
          </p:cNvSpPr>
          <p:nvPr/>
        </p:nvSpPr>
        <p:spPr>
          <a:xfrm>
            <a:off x="747712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>
            <a:spLocks noChangeAspect="1"/>
          </p:cNvSpPr>
          <p:nvPr/>
        </p:nvSpPr>
        <p:spPr>
          <a:xfrm>
            <a:off x="7922133" y="24317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>
            <a:spLocks noChangeAspect="1"/>
          </p:cNvSpPr>
          <p:nvPr/>
        </p:nvSpPr>
        <p:spPr>
          <a:xfrm>
            <a:off x="70199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>
            <a:spLocks noChangeAspect="1"/>
          </p:cNvSpPr>
          <p:nvPr/>
        </p:nvSpPr>
        <p:spPr>
          <a:xfrm>
            <a:off x="7477125" y="24317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>
            <a:spLocks noChangeAspect="1"/>
          </p:cNvSpPr>
          <p:nvPr/>
        </p:nvSpPr>
        <p:spPr>
          <a:xfrm>
            <a:off x="8469045" y="31323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>
            <a:spLocks noChangeAspect="1"/>
          </p:cNvSpPr>
          <p:nvPr/>
        </p:nvSpPr>
        <p:spPr>
          <a:xfrm>
            <a:off x="8290941" y="313106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Multiply 89"/>
          <p:cNvSpPr/>
          <p:nvPr/>
        </p:nvSpPr>
        <p:spPr>
          <a:xfrm>
            <a:off x="8113749" y="30683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>
            <a:spLocks noChangeAspect="1"/>
          </p:cNvSpPr>
          <p:nvPr/>
        </p:nvSpPr>
        <p:spPr>
          <a:xfrm>
            <a:off x="7922133" y="336098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>
            <a:spLocks noChangeAspect="1"/>
          </p:cNvSpPr>
          <p:nvPr/>
        </p:nvSpPr>
        <p:spPr>
          <a:xfrm>
            <a:off x="6867525" y="33609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>
            <a:spLocks noChangeAspect="1"/>
          </p:cNvSpPr>
          <p:nvPr/>
        </p:nvSpPr>
        <p:spPr>
          <a:xfrm>
            <a:off x="7477125" y="336098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>
            <a:spLocks noChangeAspect="1"/>
          </p:cNvSpPr>
          <p:nvPr/>
        </p:nvSpPr>
        <p:spPr>
          <a:xfrm>
            <a:off x="7922133" y="19745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>
            <a:spLocks noChangeAspect="1"/>
          </p:cNvSpPr>
          <p:nvPr/>
        </p:nvSpPr>
        <p:spPr>
          <a:xfrm>
            <a:off x="7477125" y="19745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>
            <a:spLocks noChangeAspect="1"/>
          </p:cNvSpPr>
          <p:nvPr/>
        </p:nvSpPr>
        <p:spPr>
          <a:xfrm>
            <a:off x="7922133" y="266035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>
            <a:spLocks noChangeAspect="1"/>
          </p:cNvSpPr>
          <p:nvPr/>
        </p:nvSpPr>
        <p:spPr>
          <a:xfrm>
            <a:off x="7019925" y="26603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>
            <a:spLocks noChangeAspect="1"/>
          </p:cNvSpPr>
          <p:nvPr/>
        </p:nvSpPr>
        <p:spPr>
          <a:xfrm>
            <a:off x="7477125" y="26603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>
            <a:spLocks noChangeAspect="1"/>
          </p:cNvSpPr>
          <p:nvPr/>
        </p:nvSpPr>
        <p:spPr>
          <a:xfrm>
            <a:off x="7922133" y="174727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>
            <a:spLocks noChangeAspect="1"/>
          </p:cNvSpPr>
          <p:nvPr/>
        </p:nvSpPr>
        <p:spPr>
          <a:xfrm>
            <a:off x="70199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>
            <a:spLocks noChangeAspect="1"/>
          </p:cNvSpPr>
          <p:nvPr/>
        </p:nvSpPr>
        <p:spPr>
          <a:xfrm>
            <a:off x="747712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>
            <a:spLocks noChangeAspect="1"/>
          </p:cNvSpPr>
          <p:nvPr/>
        </p:nvSpPr>
        <p:spPr>
          <a:xfrm>
            <a:off x="8469045" y="17472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>
            <a:spLocks noChangeAspect="1"/>
          </p:cNvSpPr>
          <p:nvPr/>
        </p:nvSpPr>
        <p:spPr>
          <a:xfrm>
            <a:off x="8290941" y="17459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Multiply 103"/>
          <p:cNvSpPr/>
          <p:nvPr/>
        </p:nvSpPr>
        <p:spPr>
          <a:xfrm>
            <a:off x="8113749" y="168326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>
            <a:spLocks noChangeAspect="1"/>
          </p:cNvSpPr>
          <p:nvPr/>
        </p:nvSpPr>
        <p:spPr>
          <a:xfrm>
            <a:off x="7922133" y="2204472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>
            <a:spLocks noChangeAspect="1"/>
          </p:cNvSpPr>
          <p:nvPr/>
        </p:nvSpPr>
        <p:spPr>
          <a:xfrm>
            <a:off x="7019925" y="22044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>
            <a:spLocks noChangeAspect="1"/>
          </p:cNvSpPr>
          <p:nvPr/>
        </p:nvSpPr>
        <p:spPr>
          <a:xfrm>
            <a:off x="7477125" y="220447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Multiply 107"/>
          <p:cNvSpPr/>
          <p:nvPr/>
        </p:nvSpPr>
        <p:spPr>
          <a:xfrm>
            <a:off x="7006413" y="32969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>
            <a:spLocks noChangeAspect="1"/>
          </p:cNvSpPr>
          <p:nvPr/>
        </p:nvSpPr>
        <p:spPr>
          <a:xfrm>
            <a:off x="8467725" y="266035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Multiply 109"/>
          <p:cNvSpPr/>
          <p:nvPr/>
        </p:nvSpPr>
        <p:spPr>
          <a:xfrm>
            <a:off x="8274789" y="2611174"/>
            <a:ext cx="125376" cy="277780"/>
          </a:xfrm>
          <a:prstGeom prst="mathMultiply">
            <a:avLst/>
          </a:prstGeom>
          <a:solidFill>
            <a:srgbClr val="00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Connector 110"/>
          <p:cNvCxnSpPr/>
          <p:nvPr/>
        </p:nvCxnSpPr>
        <p:spPr>
          <a:xfrm>
            <a:off x="3743325" y="2986386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Oval 111"/>
          <p:cNvSpPr>
            <a:spLocks noChangeAspect="1"/>
          </p:cNvSpPr>
          <p:nvPr/>
        </p:nvSpPr>
        <p:spPr>
          <a:xfrm>
            <a:off x="4797933" y="2906644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>
            <a:spLocks noChangeAspect="1"/>
          </p:cNvSpPr>
          <p:nvPr/>
        </p:nvSpPr>
        <p:spPr>
          <a:xfrm>
            <a:off x="3895725" y="290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>
            <a:spLocks noChangeAspect="1"/>
          </p:cNvSpPr>
          <p:nvPr/>
        </p:nvSpPr>
        <p:spPr>
          <a:xfrm>
            <a:off x="4352925" y="290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>
            <a:spLocks noChangeAspect="1"/>
          </p:cNvSpPr>
          <p:nvPr/>
        </p:nvSpPr>
        <p:spPr>
          <a:xfrm>
            <a:off x="5026533" y="2905326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>
            <a:spLocks noChangeAspect="1"/>
          </p:cNvSpPr>
          <p:nvPr/>
        </p:nvSpPr>
        <p:spPr>
          <a:xfrm>
            <a:off x="5023784" y="243318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>
            <a:spLocks noChangeAspect="1"/>
          </p:cNvSpPr>
          <p:nvPr/>
        </p:nvSpPr>
        <p:spPr>
          <a:xfrm>
            <a:off x="5023784" y="15038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>
            <a:spLocks noChangeAspect="1"/>
          </p:cNvSpPr>
          <p:nvPr/>
        </p:nvSpPr>
        <p:spPr>
          <a:xfrm>
            <a:off x="5023784" y="104664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9" name="Straight Connector 118"/>
          <p:cNvCxnSpPr/>
          <p:nvPr/>
        </p:nvCxnSpPr>
        <p:spPr>
          <a:xfrm>
            <a:off x="6867525" y="1137369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6867525" y="1365969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6867525" y="1594569"/>
            <a:ext cx="18288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Oval 121"/>
          <p:cNvSpPr>
            <a:spLocks noChangeAspect="1"/>
          </p:cNvSpPr>
          <p:nvPr/>
        </p:nvSpPr>
        <p:spPr>
          <a:xfrm>
            <a:off x="7922133" y="1506593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>
            <a:spLocks noChangeAspect="1"/>
          </p:cNvSpPr>
          <p:nvPr/>
        </p:nvSpPr>
        <p:spPr>
          <a:xfrm>
            <a:off x="7019925" y="15065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>
            <a:spLocks noChangeAspect="1"/>
          </p:cNvSpPr>
          <p:nvPr/>
        </p:nvSpPr>
        <p:spPr>
          <a:xfrm>
            <a:off x="7477125" y="15065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>
            <a:spLocks noChangeAspect="1"/>
          </p:cNvSpPr>
          <p:nvPr/>
        </p:nvSpPr>
        <p:spPr>
          <a:xfrm>
            <a:off x="7922133" y="1049393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>
            <a:spLocks noChangeAspect="1"/>
          </p:cNvSpPr>
          <p:nvPr/>
        </p:nvSpPr>
        <p:spPr>
          <a:xfrm>
            <a:off x="7019925" y="10493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>
            <a:spLocks noChangeAspect="1"/>
          </p:cNvSpPr>
          <p:nvPr/>
        </p:nvSpPr>
        <p:spPr>
          <a:xfrm>
            <a:off x="7477125" y="10493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>
            <a:spLocks noChangeAspect="1"/>
          </p:cNvSpPr>
          <p:nvPr/>
        </p:nvSpPr>
        <p:spPr>
          <a:xfrm>
            <a:off x="7236333" y="1049393"/>
            <a:ext cx="164592" cy="164592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>
            <a:spLocks noChangeAspect="1"/>
          </p:cNvSpPr>
          <p:nvPr/>
        </p:nvSpPr>
        <p:spPr>
          <a:xfrm>
            <a:off x="8147984" y="15065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>
            <a:spLocks noChangeAspect="1"/>
          </p:cNvSpPr>
          <p:nvPr/>
        </p:nvSpPr>
        <p:spPr>
          <a:xfrm>
            <a:off x="8147984" y="104939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>
            <a:spLocks noChangeAspect="1"/>
          </p:cNvSpPr>
          <p:nvPr/>
        </p:nvSpPr>
        <p:spPr>
          <a:xfrm>
            <a:off x="7922133" y="1285700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>
            <a:spLocks noChangeAspect="1"/>
          </p:cNvSpPr>
          <p:nvPr/>
        </p:nvSpPr>
        <p:spPr>
          <a:xfrm>
            <a:off x="7019925" y="128570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>
            <a:spLocks noChangeAspect="1"/>
          </p:cNvSpPr>
          <p:nvPr/>
        </p:nvSpPr>
        <p:spPr>
          <a:xfrm>
            <a:off x="7477125" y="128570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>
            <a:spLocks noChangeAspect="1"/>
          </p:cNvSpPr>
          <p:nvPr/>
        </p:nvSpPr>
        <p:spPr>
          <a:xfrm>
            <a:off x="8147984" y="1285700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>
            <a:spLocks noChangeAspect="1"/>
          </p:cNvSpPr>
          <p:nvPr/>
        </p:nvSpPr>
        <p:spPr>
          <a:xfrm>
            <a:off x="8147984" y="243318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>
            <a:spLocks noChangeAspect="1"/>
          </p:cNvSpPr>
          <p:nvPr/>
        </p:nvSpPr>
        <p:spPr>
          <a:xfrm>
            <a:off x="8147984" y="197598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>
            <a:spLocks noChangeAspect="1"/>
          </p:cNvSpPr>
          <p:nvPr/>
        </p:nvSpPr>
        <p:spPr>
          <a:xfrm>
            <a:off x="8147984" y="221229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>
            <a:spLocks noChangeAspect="1"/>
          </p:cNvSpPr>
          <p:nvPr/>
        </p:nvSpPr>
        <p:spPr>
          <a:xfrm>
            <a:off x="8147984" y="336527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>
            <a:spLocks noChangeAspect="1"/>
          </p:cNvSpPr>
          <p:nvPr/>
        </p:nvSpPr>
        <p:spPr>
          <a:xfrm>
            <a:off x="8147984" y="2908075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>
            <a:spLocks noChangeAspect="1"/>
          </p:cNvSpPr>
          <p:nvPr/>
        </p:nvSpPr>
        <p:spPr>
          <a:xfrm>
            <a:off x="4797933" y="2204243"/>
            <a:ext cx="164592" cy="16459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>
            <a:spLocks noChangeAspect="1"/>
          </p:cNvSpPr>
          <p:nvPr/>
        </p:nvSpPr>
        <p:spPr>
          <a:xfrm>
            <a:off x="3895725" y="220424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>
            <a:spLocks noChangeAspect="1"/>
          </p:cNvSpPr>
          <p:nvPr/>
        </p:nvSpPr>
        <p:spPr>
          <a:xfrm>
            <a:off x="4352925" y="2204243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>
            <a:spLocks noChangeAspect="1"/>
          </p:cNvSpPr>
          <p:nvPr/>
        </p:nvSpPr>
        <p:spPr>
          <a:xfrm>
            <a:off x="5023784" y="2205674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>
            <a:spLocks noChangeAspect="1"/>
          </p:cNvSpPr>
          <p:nvPr/>
        </p:nvSpPr>
        <p:spPr>
          <a:xfrm>
            <a:off x="7017445" y="1969622"/>
            <a:ext cx="164592" cy="1645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5" name="Chart 14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9376261"/>
              </p:ext>
            </p:extLst>
          </p:nvPr>
        </p:nvGraphicFramePr>
        <p:xfrm>
          <a:off x="1140826" y="3719463"/>
          <a:ext cx="6832600" cy="3014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 rot="16200000">
            <a:off x="165269" y="4804026"/>
            <a:ext cx="2557210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 smtClean="0"/>
              <a:t>Fraction of polymorphisms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486585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SFSelect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7176356" y="6350387"/>
            <a:ext cx="196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Ronen et al. (2013)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67090" y="1520751"/>
            <a:ext cx="897691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Premise: instead of using a single stat, let’s use the SFS measured in a genomic window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-- Feature vector: the values in each bin of the SFS</a:t>
            </a:r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Need a training set: simulate a bunch of sweeps and measure the SFS!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Train a support vector machine (SVM), and </a:t>
            </a:r>
            <a:r>
              <a:rPr lang="en-US" sz="2400" dirty="0"/>
              <a:t>a</a:t>
            </a:r>
            <a:r>
              <a:rPr lang="en-US" sz="2400" dirty="0" smtClean="0"/>
              <a:t>pply to the genome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5249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SFSelect</a:t>
            </a:r>
            <a:r>
              <a:rPr lang="en-US" dirty="0" smtClean="0"/>
              <a:t> is pretty powerful!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7176356" y="6350387"/>
            <a:ext cx="196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Ronen et al. (2013)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8500"/>
            <a:ext cx="9144000" cy="291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91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SFSelect</a:t>
            </a:r>
            <a:r>
              <a:rPr lang="en-US" dirty="0" smtClean="0"/>
              <a:t> is not spatially aware</a:t>
            </a:r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67090" y="876179"/>
            <a:ext cx="8976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Regions closely linked to sweeps will be misclassified as sweeps: harder to narrow down the signature of selection.</a:t>
            </a:r>
            <a:endParaRPr lang="en-US" sz="24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450240" y="3135870"/>
            <a:ext cx="7315200" cy="0"/>
          </a:xfrm>
          <a:prstGeom prst="line">
            <a:avLst/>
          </a:prstGeom>
          <a:ln w="1270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50240" y="3904688"/>
            <a:ext cx="7315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Sweep site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5116142" y="3274089"/>
            <a:ext cx="1" cy="63059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ight Brace 11"/>
          <p:cNvSpPr/>
          <p:nvPr/>
        </p:nvSpPr>
        <p:spPr>
          <a:xfrm rot="16200000">
            <a:off x="4987251" y="-173245"/>
            <a:ext cx="244812" cy="5938129"/>
          </a:xfrm>
          <a:prstGeom prst="rightBrac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/>
          <p:cNvSpPr/>
          <p:nvPr/>
        </p:nvSpPr>
        <p:spPr>
          <a:xfrm rot="16200000">
            <a:off x="1692461" y="2470097"/>
            <a:ext cx="244814" cy="651441"/>
          </a:xfrm>
          <a:prstGeom prst="righ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/>
          <p:cNvSpPr/>
          <p:nvPr/>
        </p:nvSpPr>
        <p:spPr>
          <a:xfrm rot="16200000">
            <a:off x="8286710" y="2470100"/>
            <a:ext cx="244814" cy="651441"/>
          </a:xfrm>
          <a:prstGeom prst="righ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375982" y="2135940"/>
            <a:ext cx="1484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Sweep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627341" y="2135940"/>
            <a:ext cx="2370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Neutral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941012" y="2155963"/>
            <a:ext cx="1009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Neutral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168" y="2556073"/>
            <a:ext cx="13361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What we get:</a:t>
            </a:r>
            <a:endParaRPr lang="en-US" sz="2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122405" y="4624109"/>
            <a:ext cx="8827233" cy="2020727"/>
            <a:chOff x="122405" y="3941621"/>
            <a:chExt cx="8827233" cy="202072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1458543" y="4824198"/>
              <a:ext cx="7315200" cy="0"/>
            </a:xfrm>
            <a:prstGeom prst="line">
              <a:avLst/>
            </a:prstGeom>
            <a:ln w="1270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458543" y="5593016"/>
              <a:ext cx="7315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Sweep site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 flipV="1">
              <a:off x="5124445" y="4962417"/>
              <a:ext cx="1" cy="63059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ight Brace 22"/>
            <p:cNvSpPr/>
            <p:nvPr/>
          </p:nvSpPr>
          <p:spPr>
            <a:xfrm rot="16200000">
              <a:off x="4993069" y="4249580"/>
              <a:ext cx="244816" cy="469159"/>
            </a:xfrm>
            <a:prstGeom prst="rightBrace">
              <a:avLst/>
            </a:prstGeom>
            <a:ln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/>
            <p:cNvSpPr/>
            <p:nvPr/>
          </p:nvSpPr>
          <p:spPr>
            <a:xfrm rot="16200000">
              <a:off x="6591980" y="3119826"/>
              <a:ext cx="244816" cy="2728661"/>
            </a:xfrm>
            <a:prstGeom prst="rightBrac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ight Brace 24"/>
            <p:cNvSpPr/>
            <p:nvPr/>
          </p:nvSpPr>
          <p:spPr>
            <a:xfrm rot="16200000">
              <a:off x="8308511" y="4158440"/>
              <a:ext cx="244814" cy="651441"/>
            </a:xfrm>
            <a:prstGeom prst="rightBrac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Brace 25"/>
            <p:cNvSpPr/>
            <p:nvPr/>
          </p:nvSpPr>
          <p:spPr>
            <a:xfrm rot="16200000">
              <a:off x="3388336" y="3114002"/>
              <a:ext cx="244815" cy="2740305"/>
            </a:xfrm>
            <a:prstGeom prst="rightBrace">
              <a:avLst/>
            </a:prstGeom>
            <a:ln>
              <a:solidFill>
                <a:srgbClr val="D9969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Brace 26"/>
            <p:cNvSpPr/>
            <p:nvPr/>
          </p:nvSpPr>
          <p:spPr>
            <a:xfrm rot="16200000">
              <a:off x="1678669" y="4158441"/>
              <a:ext cx="244814" cy="651441"/>
            </a:xfrm>
            <a:prstGeom prst="rightBrac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374772" y="3941621"/>
              <a:ext cx="1484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Sweep</a:t>
              </a:r>
              <a:endParaRPr 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400999" y="3961637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L</a:t>
              </a:r>
              <a:r>
                <a:rPr lang="en-US" sz="2000" dirty="0" smtClean="0"/>
                <a:t>inked to sweep</a:t>
              </a:r>
              <a:endParaRPr lang="en-US" sz="2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596506" y="3961644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Linked to sweep</a:t>
              </a:r>
              <a:endParaRPr lang="en-US" sz="2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26131" y="3941621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Neutral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939802" y="3961644"/>
              <a:ext cx="10098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Neutral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22405" y="4273256"/>
              <a:ext cx="150782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 smtClean="0"/>
                <a:t>What we want</a:t>
              </a:r>
              <a:r>
                <a:rPr lang="en-US" sz="2200" dirty="0" smtClean="0"/>
                <a:t>:</a:t>
              </a:r>
              <a:endParaRPr lang="en-US" sz="2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66891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SFSelect</a:t>
            </a:r>
            <a:r>
              <a:rPr lang="en-US" dirty="0" smtClean="0"/>
              <a:t> is not spatially aware</a:t>
            </a:r>
            <a:endParaRPr lang="en-US" dirty="0" smtClean="0"/>
          </a:p>
        </p:txBody>
      </p:sp>
      <p:grpSp>
        <p:nvGrpSpPr>
          <p:cNvPr id="19" name="Group 18"/>
          <p:cNvGrpSpPr/>
          <p:nvPr/>
        </p:nvGrpSpPr>
        <p:grpSpPr>
          <a:xfrm>
            <a:off x="626131" y="4624109"/>
            <a:ext cx="8323507" cy="2020727"/>
            <a:chOff x="626131" y="3941621"/>
            <a:chExt cx="8323507" cy="202072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1458543" y="4824198"/>
              <a:ext cx="7315200" cy="0"/>
            </a:xfrm>
            <a:prstGeom prst="line">
              <a:avLst/>
            </a:prstGeom>
            <a:ln w="1270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458543" y="5593016"/>
              <a:ext cx="7315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Sweep site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 flipV="1">
              <a:off x="5124445" y="4962417"/>
              <a:ext cx="1" cy="63059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ight Brace 22"/>
            <p:cNvSpPr/>
            <p:nvPr/>
          </p:nvSpPr>
          <p:spPr>
            <a:xfrm rot="16200000">
              <a:off x="4993069" y="4249580"/>
              <a:ext cx="244816" cy="469159"/>
            </a:xfrm>
            <a:prstGeom prst="rightBrace">
              <a:avLst/>
            </a:prstGeom>
            <a:ln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/>
            <p:cNvSpPr/>
            <p:nvPr/>
          </p:nvSpPr>
          <p:spPr>
            <a:xfrm rot="16200000">
              <a:off x="6591980" y="3119826"/>
              <a:ext cx="244816" cy="2728661"/>
            </a:xfrm>
            <a:prstGeom prst="rightBrac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ight Brace 24"/>
            <p:cNvSpPr/>
            <p:nvPr/>
          </p:nvSpPr>
          <p:spPr>
            <a:xfrm rot="16200000">
              <a:off x="8308511" y="4158440"/>
              <a:ext cx="244814" cy="651441"/>
            </a:xfrm>
            <a:prstGeom prst="rightBrac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Brace 25"/>
            <p:cNvSpPr/>
            <p:nvPr/>
          </p:nvSpPr>
          <p:spPr>
            <a:xfrm rot="16200000">
              <a:off x="3388336" y="3114002"/>
              <a:ext cx="244815" cy="2740305"/>
            </a:xfrm>
            <a:prstGeom prst="rightBrace">
              <a:avLst/>
            </a:prstGeom>
            <a:ln>
              <a:solidFill>
                <a:srgbClr val="D9969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Brace 26"/>
            <p:cNvSpPr/>
            <p:nvPr/>
          </p:nvSpPr>
          <p:spPr>
            <a:xfrm rot="16200000">
              <a:off x="1678669" y="4158441"/>
              <a:ext cx="244814" cy="651441"/>
            </a:xfrm>
            <a:prstGeom prst="rightBrac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374772" y="3941621"/>
              <a:ext cx="1484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Sweep</a:t>
              </a:r>
              <a:endParaRPr 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400999" y="3961637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L</a:t>
              </a:r>
              <a:r>
                <a:rPr lang="en-US" sz="2000" dirty="0" smtClean="0"/>
                <a:t>inked to sweep</a:t>
              </a:r>
              <a:endParaRPr lang="en-US" sz="2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596506" y="3961644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Linked to sweep</a:t>
              </a:r>
              <a:endParaRPr lang="en-US" sz="2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26131" y="3941621"/>
              <a:ext cx="23709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Neutral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939802" y="3961644"/>
              <a:ext cx="10098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Neutral</a:t>
              </a:r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2"/>
          <a:srcRect t="43891"/>
          <a:stretch/>
        </p:blipFill>
        <p:spPr>
          <a:xfrm>
            <a:off x="1936482" y="2673056"/>
            <a:ext cx="6362700" cy="1809958"/>
          </a:xfrm>
          <a:prstGeom prst="rect">
            <a:avLst/>
          </a:prstGeom>
        </p:spPr>
      </p:pic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1215248" y="2862635"/>
            <a:ext cx="1040559" cy="1374984"/>
            <a:chOff x="380999" y="2859880"/>
            <a:chExt cx="3733799" cy="1878276"/>
          </a:xfrm>
        </p:grpSpPr>
        <p:grpSp>
          <p:nvGrpSpPr>
            <p:cNvPr id="36" name="Group 35"/>
            <p:cNvGrpSpPr/>
            <p:nvPr/>
          </p:nvGrpSpPr>
          <p:grpSpPr>
            <a:xfrm>
              <a:off x="380999" y="2859880"/>
              <a:ext cx="3733799" cy="1860992"/>
              <a:chOff x="2152655" y="3352803"/>
              <a:chExt cx="5010153" cy="2514605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flipH="1">
                <a:off x="6096000" y="5333999"/>
                <a:ext cx="533400" cy="533401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36"/>
            <p:cNvCxnSpPr/>
            <p:nvPr/>
          </p:nvCxnSpPr>
          <p:spPr>
            <a:xfrm flipH="1">
              <a:off x="1981202" y="3657600"/>
              <a:ext cx="1066798" cy="1080556"/>
            </a:xfrm>
            <a:prstGeom prst="line">
              <a:avLst/>
            </a:prstGeom>
            <a:ln w="28575" cmpd="sng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>
            <a:grpSpLocks noChangeAspect="1"/>
          </p:cNvGrpSpPr>
          <p:nvPr/>
        </p:nvGrpSpPr>
        <p:grpSpPr>
          <a:xfrm>
            <a:off x="7790052" y="2849977"/>
            <a:ext cx="1040559" cy="1374984"/>
            <a:chOff x="380999" y="2859880"/>
            <a:chExt cx="3733799" cy="1878276"/>
          </a:xfrm>
        </p:grpSpPr>
        <p:grpSp>
          <p:nvGrpSpPr>
            <p:cNvPr id="42" name="Group 41"/>
            <p:cNvGrpSpPr/>
            <p:nvPr/>
          </p:nvGrpSpPr>
          <p:grpSpPr>
            <a:xfrm>
              <a:off x="380999" y="2859880"/>
              <a:ext cx="3733799" cy="1860992"/>
              <a:chOff x="2152655" y="3352803"/>
              <a:chExt cx="5010153" cy="2514605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flipH="1">
                <a:off x="6096000" y="5333999"/>
                <a:ext cx="533400" cy="533401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3" name="Straight Connector 42"/>
            <p:cNvCxnSpPr/>
            <p:nvPr/>
          </p:nvCxnSpPr>
          <p:spPr>
            <a:xfrm>
              <a:off x="1221743" y="3913053"/>
              <a:ext cx="759459" cy="825103"/>
            </a:xfrm>
            <a:prstGeom prst="line">
              <a:avLst/>
            </a:prstGeom>
            <a:ln w="28575" cmpd="sng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1749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5214"/>
            <a:ext cx="9144000" cy="5627077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1063600" y="56852"/>
            <a:ext cx="7615363" cy="1809958"/>
            <a:chOff x="741348" y="56852"/>
            <a:chExt cx="7615363" cy="1809958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43891"/>
            <a:stretch/>
          </p:blipFill>
          <p:spPr>
            <a:xfrm>
              <a:off x="1462582" y="56852"/>
              <a:ext cx="6362700" cy="1809958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741348" y="246431"/>
              <a:ext cx="1040559" cy="1374984"/>
              <a:chOff x="380999" y="2859880"/>
              <a:chExt cx="3733799" cy="1878276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380999" y="2859880"/>
                <a:ext cx="3733799" cy="1860992"/>
                <a:chOff x="2152655" y="3352803"/>
                <a:chExt cx="5010153" cy="2514605"/>
              </a:xfrm>
            </p:grpSpPr>
            <p:cxnSp>
              <p:nvCxnSpPr>
                <p:cNvPr id="21" name="Straight Connector 20"/>
                <p:cNvCxnSpPr/>
                <p:nvPr/>
              </p:nvCxnSpPr>
              <p:spPr>
                <a:xfrm flipH="1">
                  <a:off x="2152655" y="3352803"/>
                  <a:ext cx="2476502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H="1" flipV="1">
                  <a:off x="4610107" y="3352805"/>
                  <a:ext cx="2552701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 flipH="1">
                  <a:off x="6096000" y="5333999"/>
                  <a:ext cx="533400" cy="533401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" name="Straight Connector 19"/>
              <p:cNvCxnSpPr/>
              <p:nvPr/>
            </p:nvCxnSpPr>
            <p:spPr>
              <a:xfrm flipH="1">
                <a:off x="1981202" y="3657600"/>
                <a:ext cx="1066798" cy="1080556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>
              <a:grpSpLocks noChangeAspect="1"/>
            </p:cNvGrpSpPr>
            <p:nvPr/>
          </p:nvGrpSpPr>
          <p:grpSpPr>
            <a:xfrm>
              <a:off x="7316152" y="233773"/>
              <a:ext cx="1040559" cy="1374984"/>
              <a:chOff x="380999" y="2859880"/>
              <a:chExt cx="3733799" cy="1878276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380999" y="2859880"/>
                <a:ext cx="3733799" cy="1860992"/>
                <a:chOff x="2152655" y="3352803"/>
                <a:chExt cx="5010153" cy="2514605"/>
              </a:xfrm>
            </p:grpSpPr>
            <p:cxnSp>
              <p:nvCxnSpPr>
                <p:cNvPr id="27" name="Straight Connector 26"/>
                <p:cNvCxnSpPr/>
                <p:nvPr/>
              </p:nvCxnSpPr>
              <p:spPr>
                <a:xfrm flipH="1">
                  <a:off x="2152655" y="3352803"/>
                  <a:ext cx="2476502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 flipH="1" flipV="1">
                  <a:off x="4610107" y="3352805"/>
                  <a:ext cx="2552701" cy="2514603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flipH="1">
                  <a:off x="6096000" y="5333999"/>
                  <a:ext cx="533400" cy="533401"/>
                </a:xfrm>
                <a:prstGeom prst="line">
                  <a:avLst/>
                </a:prstGeom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6" name="Straight Connector 25"/>
              <p:cNvCxnSpPr/>
              <p:nvPr/>
            </p:nvCxnSpPr>
            <p:spPr>
              <a:xfrm>
                <a:off x="1221743" y="3913053"/>
                <a:ext cx="759459" cy="825103"/>
              </a:xfrm>
              <a:prstGeom prst="line">
                <a:avLst/>
              </a:prstGeom>
              <a:ln w="28575" cmpd="sng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76589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Sweeps create a valley of diversity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2095500"/>
            <a:ext cx="8820333" cy="40368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48125" y="6381750"/>
            <a:ext cx="5095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Maynard Smith and </a:t>
            </a:r>
            <a:r>
              <a:rPr lang="en-US" dirty="0" err="1" smtClean="0"/>
              <a:t>Haigh</a:t>
            </a:r>
            <a:r>
              <a:rPr lang="en-US" dirty="0" smtClean="0"/>
              <a:t> (1974)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965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1688"/>
            <a:ext cx="9144000" cy="44029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51663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Multi-dimensional spatial patterns of variation around sweeps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5048705" y="1744128"/>
            <a:ext cx="3841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Soft Sweep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89527" y="1750026"/>
            <a:ext cx="3841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Hard Sweep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16765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Population genetic inference</a:t>
            </a:r>
          </a:p>
        </p:txBody>
      </p:sp>
      <p:sp>
        <p:nvSpPr>
          <p:cNvPr id="8" name="Rectangle 7"/>
          <p:cNvSpPr/>
          <p:nvPr/>
        </p:nvSpPr>
        <p:spPr>
          <a:xfrm>
            <a:off x="1131976" y="1366764"/>
            <a:ext cx="2759334" cy="1421991"/>
          </a:xfrm>
          <a:prstGeom prst="rect">
            <a:avLst/>
          </a:prstGeom>
          <a:solidFill>
            <a:srgbClr val="FFCC66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Evolutionary Phenomenon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31976" y="3231076"/>
            <a:ext cx="2759334" cy="1421991"/>
          </a:xfrm>
          <a:prstGeom prst="rect">
            <a:avLst/>
          </a:prstGeom>
          <a:solidFill>
            <a:srgbClr val="FFCC66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Altered genealogy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131976" y="5095388"/>
            <a:ext cx="2759334" cy="1421991"/>
          </a:xfrm>
          <a:prstGeom prst="rect">
            <a:avLst/>
          </a:prstGeom>
          <a:solidFill>
            <a:srgbClr val="FFCC66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Sequence alignment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" name="Picture 9" descr="Screen Shot 2017-01-16 at 7.24.4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462" y="1199874"/>
            <a:ext cx="1684193" cy="1588881"/>
          </a:xfrm>
          <a:prstGeom prst="rect">
            <a:avLst/>
          </a:prstGeom>
        </p:spPr>
      </p:pic>
      <p:cxnSp>
        <p:nvCxnSpPr>
          <p:cNvPr id="3" name="Straight Arrow Connector 2"/>
          <p:cNvCxnSpPr>
            <a:stCxn id="8" idx="2"/>
            <a:endCxn id="13" idx="0"/>
          </p:cNvCxnSpPr>
          <p:nvPr/>
        </p:nvCxnSpPr>
        <p:spPr>
          <a:xfrm>
            <a:off x="2511643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6" idx="0"/>
          </p:cNvCxnSpPr>
          <p:nvPr/>
        </p:nvCxnSpPr>
        <p:spPr>
          <a:xfrm>
            <a:off x="2511643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2395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2395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>
            <a:grpSpLocks noChangeAspect="1"/>
          </p:cNvGrpSpPr>
          <p:nvPr/>
        </p:nvGrpSpPr>
        <p:grpSpPr>
          <a:xfrm>
            <a:off x="5384209" y="3275287"/>
            <a:ext cx="1721670" cy="1279506"/>
            <a:chOff x="4845507" y="1601466"/>
            <a:chExt cx="3841293" cy="2854773"/>
          </a:xfrm>
        </p:grpSpPr>
        <p:grpSp>
          <p:nvGrpSpPr>
            <p:cNvPr id="23" name="Group 22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27" name="Straight Connector 26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Straight Connector 23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0572" y="5100727"/>
            <a:ext cx="3843973" cy="141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84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7250" y="773668"/>
            <a:ext cx="9320354" cy="5931932"/>
            <a:chOff x="-23954" y="468868"/>
            <a:chExt cx="9320354" cy="5931932"/>
          </a:xfrm>
        </p:grpSpPr>
        <p:grpSp>
          <p:nvGrpSpPr>
            <p:cNvPr id="25" name="Group 24"/>
            <p:cNvGrpSpPr/>
            <p:nvPr/>
          </p:nvGrpSpPr>
          <p:grpSpPr>
            <a:xfrm>
              <a:off x="-23954" y="468868"/>
              <a:ext cx="9320354" cy="5931932"/>
              <a:chOff x="-23954" y="609600"/>
              <a:chExt cx="9320354" cy="5931932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82290" y="1285367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848938" y="1287562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1115690" y="1285367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1382338" y="1287562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649090" y="1287562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1915738" y="1289757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2182490" y="1287562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2449138" y="1289757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715890" y="1291012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2982538" y="1293207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3249290" y="1291012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3515938" y="1293207"/>
                <a:ext cx="266752" cy="4474461"/>
              </a:xfrm>
              <a:prstGeom prst="rect">
                <a:avLst/>
              </a:prstGeom>
              <a:solidFill>
                <a:srgbClr val="0000FF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3782690" y="1293207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049338" y="1295402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4316090" y="1293207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4582738" y="1295402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4849490" y="1285367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5116138" y="1287562"/>
                <a:ext cx="266752" cy="4474461"/>
              </a:xfrm>
              <a:prstGeom prst="rect">
                <a:avLst/>
              </a:prstGeom>
              <a:solidFill>
                <a:srgbClr val="FF0000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5382890" y="1285367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5649538" y="1287562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5916290" y="1287562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6182938" y="1289757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6449690" y="1287562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6716338" y="1289757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6983090" y="1291012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7249738" y="1293207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22"/>
              <p:cNvSpPr/>
              <p:nvPr/>
            </p:nvSpPr>
            <p:spPr>
              <a:xfrm>
                <a:off x="7516490" y="1291012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7783138" y="1293207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8049890" y="1293207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8316538" y="1295402"/>
                <a:ext cx="266752" cy="4474461"/>
              </a:xfrm>
              <a:prstGeom prst="rect">
                <a:avLst/>
              </a:pr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8583290" y="1293207"/>
                <a:ext cx="266752" cy="4474461"/>
              </a:xfrm>
              <a:prstGeom prst="rect">
                <a:avLst/>
              </a:prstGeom>
              <a:solidFill>
                <a:schemeClr val="bg1">
                  <a:lumMod val="50000"/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9" name="Group 128"/>
              <p:cNvGrpSpPr/>
              <p:nvPr/>
            </p:nvGrpSpPr>
            <p:grpSpPr>
              <a:xfrm>
                <a:off x="3533110" y="1447798"/>
                <a:ext cx="3442955" cy="332109"/>
                <a:chOff x="1056357" y="2265518"/>
                <a:chExt cx="3442955" cy="249082"/>
              </a:xfrm>
            </p:grpSpPr>
            <p:cxnSp>
              <p:nvCxnSpPr>
                <p:cNvPr id="130" name="Straight Connector 129"/>
                <p:cNvCxnSpPr/>
                <p:nvPr/>
              </p:nvCxnSpPr>
              <p:spPr>
                <a:xfrm>
                  <a:off x="1056357" y="2286000"/>
                  <a:ext cx="0" cy="228600"/>
                </a:xfrm>
                <a:prstGeom prst="line">
                  <a:avLst/>
                </a:prstGeom>
                <a:ln w="3175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flipV="1">
                  <a:off x="1070312" y="2379818"/>
                  <a:ext cx="3429000" cy="0"/>
                </a:xfrm>
                <a:prstGeom prst="line">
                  <a:avLst/>
                </a:prstGeom>
                <a:ln w="3175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4491782" y="2265518"/>
                  <a:ext cx="0" cy="228600"/>
                </a:xfrm>
                <a:prstGeom prst="line">
                  <a:avLst/>
                </a:prstGeom>
                <a:ln w="3175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" name="Straight Arrow Connector 12"/>
              <p:cNvCxnSpPr/>
              <p:nvPr/>
            </p:nvCxnSpPr>
            <p:spPr>
              <a:xfrm>
                <a:off x="3657600" y="9144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2819400" y="609600"/>
                <a:ext cx="16764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Helvetica"/>
                    <a:cs typeface="Helvetica"/>
                  </a:rPr>
                  <a:t>Sweep site</a:t>
                </a:r>
                <a:endParaRPr lang="en-US" sz="1400" dirty="0">
                  <a:latin typeface="Helvetica"/>
                  <a:cs typeface="Helvetica"/>
                </a:endParaRPr>
              </a:p>
            </p:txBody>
          </p:sp>
          <p:sp>
            <p:nvSpPr>
              <p:cNvPr id="134" name="TextBox 133"/>
              <p:cNvSpPr txBox="1"/>
              <p:nvPr/>
            </p:nvSpPr>
            <p:spPr>
              <a:xfrm>
                <a:off x="533400" y="6172200"/>
                <a:ext cx="8382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latin typeface="Helvetica"/>
                    <a:cs typeface="Helvetica"/>
                  </a:rPr>
                  <a:t>Chromosomal position</a:t>
                </a:r>
                <a:endParaRPr lang="en-US" dirty="0">
                  <a:latin typeface="Helvetica"/>
                  <a:cs typeface="Helvetica"/>
                </a:endParaRPr>
              </a:p>
            </p:txBody>
          </p:sp>
          <p:graphicFrame>
            <p:nvGraphicFramePr>
              <p:cNvPr id="133" name="Chart 132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002792652"/>
                  </p:ext>
                </p:extLst>
              </p:nvPr>
            </p:nvGraphicFramePr>
            <p:xfrm>
              <a:off x="-23954" y="1143000"/>
              <a:ext cx="9320354" cy="51054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</p:grpSp>
        <p:cxnSp>
          <p:nvCxnSpPr>
            <p:cNvPr id="29" name="Straight Connector 28"/>
            <p:cNvCxnSpPr/>
            <p:nvPr/>
          </p:nvCxnSpPr>
          <p:spPr>
            <a:xfrm>
              <a:off x="533400" y="3835324"/>
              <a:ext cx="8305800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/>
          </p:nvCxnSpPr>
          <p:spPr>
            <a:xfrm>
              <a:off x="547055" y="2055413"/>
              <a:ext cx="8305800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1932910" y="1154668"/>
              <a:ext cx="0" cy="304800"/>
            </a:xfrm>
            <a:prstGeom prst="line">
              <a:avLst/>
            </a:prstGeom>
            <a:ln w="3175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1946865" y="1307068"/>
              <a:ext cx="3429000" cy="0"/>
            </a:xfrm>
            <a:prstGeom prst="line">
              <a:avLst/>
            </a:prstGeom>
            <a:ln w="3175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5368335" y="1154668"/>
              <a:ext cx="0" cy="304800"/>
            </a:xfrm>
            <a:prstGeom prst="line">
              <a:avLst/>
            </a:prstGeom>
            <a:ln w="3175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itle 1"/>
          <p:cNvSpPr txBox="1">
            <a:spLocks/>
          </p:cNvSpPr>
          <p:nvPr/>
        </p:nvSpPr>
        <p:spPr>
          <a:xfrm>
            <a:off x="37250" y="-229485"/>
            <a:ext cx="910675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/>
              <a:t>Alternative approach: zoom out, examine neighborhood</a:t>
            </a:r>
          </a:p>
        </p:txBody>
      </p:sp>
    </p:spTree>
    <p:extLst>
      <p:ext uri="{BB962C8B-B14F-4D97-AF65-F5344CB8AC3E}">
        <p14:creationId xmlns:p14="http://schemas.microsoft.com/office/powerpoint/2010/main" val="3117811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090" y="1453531"/>
            <a:ext cx="85527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evolBoosting</a:t>
            </a:r>
            <a:r>
              <a:rPr lang="en-US" sz="2400" dirty="0" smtClean="0"/>
              <a:t>: Tajima’s </a:t>
            </a:r>
            <a:r>
              <a:rPr lang="en-US" sz="2400" i="1" dirty="0" smtClean="0"/>
              <a:t>D</a:t>
            </a:r>
            <a:r>
              <a:rPr lang="en-US" sz="2400" dirty="0" smtClean="0"/>
              <a:t>, Fay and Wu’s </a:t>
            </a:r>
            <a:r>
              <a:rPr lang="en-US" sz="2400" i="1" dirty="0" smtClean="0"/>
              <a:t>H</a:t>
            </a:r>
            <a:r>
              <a:rPr lang="en-US" sz="2400" dirty="0" smtClean="0"/>
              <a:t>, and their components, and </a:t>
            </a:r>
            <a:r>
              <a:rPr lang="en-US" sz="2400" i="1" dirty="0" err="1" smtClean="0"/>
              <a:t>iHH</a:t>
            </a:r>
            <a:endParaRPr lang="en-US" sz="2400" i="1" dirty="0" smtClean="0"/>
          </a:p>
          <a:p>
            <a:endParaRPr lang="en-US" sz="2400" i="1" dirty="0" smtClean="0"/>
          </a:p>
          <a:p>
            <a:r>
              <a:rPr lang="en-US" sz="2400" dirty="0" smtClean="0"/>
              <a:t>S/HIC</a:t>
            </a:r>
            <a:r>
              <a:rPr lang="en-US" sz="2400" dirty="0"/>
              <a:t>: </a:t>
            </a:r>
            <a:r>
              <a:rPr lang="en-US" sz="2400" i="1" dirty="0" smtClean="0">
                <a:latin typeface="Times New Roman"/>
                <a:cs typeface="Times New Roman"/>
              </a:rPr>
              <a:t>π</a:t>
            </a:r>
            <a:r>
              <a:rPr lang="en-US" sz="2400" dirty="0" smtClean="0"/>
              <a:t>, Tajima’s </a:t>
            </a:r>
            <a:r>
              <a:rPr lang="en-US" sz="2400" i="1" dirty="0" smtClean="0"/>
              <a:t>D</a:t>
            </a:r>
            <a:r>
              <a:rPr lang="en-US" sz="2400" dirty="0" smtClean="0"/>
              <a:t>, Fay and Wu’s </a:t>
            </a:r>
            <a:r>
              <a:rPr lang="en-US" sz="2400" i="1" dirty="0" smtClean="0"/>
              <a:t>H</a:t>
            </a:r>
            <a:r>
              <a:rPr lang="en-US" sz="2400" dirty="0" smtClean="0"/>
              <a:t>, the </a:t>
            </a:r>
            <a:r>
              <a:rPr lang="en-US" sz="2400" dirty="0"/>
              <a:t>number of distinct haplotypes, average haplotype homozygosity, </a:t>
            </a:r>
            <a:r>
              <a:rPr lang="en-US" sz="2400" dirty="0" smtClean="0"/>
              <a:t>average </a:t>
            </a:r>
            <a:r>
              <a:rPr lang="en-US" sz="2400" i="1" dirty="0" smtClean="0"/>
              <a:t>r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, Kim and Nielsen’s </a:t>
            </a:r>
            <a:r>
              <a:rPr lang="en-US" sz="2400" i="1" dirty="0" err="1" smtClean="0"/>
              <a:t>ω</a:t>
            </a:r>
            <a:r>
              <a:rPr lang="en-US" sz="2400" dirty="0" smtClean="0"/>
              <a:t>, </a:t>
            </a:r>
            <a:r>
              <a:rPr lang="en-US" sz="2400" dirty="0" err="1" smtClean="0"/>
              <a:t>etc</a:t>
            </a:r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Trendsetter: </a:t>
            </a:r>
            <a:r>
              <a:rPr lang="en-US" sz="2400" i="1" dirty="0" smtClean="0">
                <a:latin typeface="Times New Roman"/>
                <a:cs typeface="Times New Roman"/>
              </a:rPr>
              <a:t>π</a:t>
            </a:r>
            <a:r>
              <a:rPr lang="en-US" sz="2400" dirty="0" smtClean="0"/>
              <a:t>, </a:t>
            </a:r>
            <a:r>
              <a:rPr lang="en-US" sz="2400" dirty="0" err="1" smtClean="0"/>
              <a:t>avg</a:t>
            </a:r>
            <a:r>
              <a:rPr lang="en-US" sz="2400" dirty="0" smtClean="0"/>
              <a:t> </a:t>
            </a:r>
            <a:r>
              <a:rPr lang="en-US" sz="2400" i="1" dirty="0" smtClean="0"/>
              <a:t>r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, # of distinct haplotypes, and the </a:t>
            </a:r>
            <a:r>
              <a:rPr lang="en-US" sz="2400" i="1" dirty="0" smtClean="0"/>
              <a:t>H</a:t>
            </a:r>
            <a:r>
              <a:rPr lang="en-US" sz="2400" baseline="-25000" dirty="0" smtClean="0"/>
              <a:t>12</a:t>
            </a:r>
            <a:r>
              <a:rPr lang="en-US" sz="2400" dirty="0" smtClean="0"/>
              <a:t> family of statistics (</a:t>
            </a:r>
            <a:r>
              <a:rPr lang="en-US" sz="2400" dirty="0" err="1" smtClean="0"/>
              <a:t>Garud</a:t>
            </a:r>
            <a:r>
              <a:rPr lang="en-US" sz="2400" dirty="0" smtClean="0"/>
              <a:t> et al. 2015)</a:t>
            </a:r>
            <a:endParaRPr lang="en-US" sz="2400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Spatially aware </a:t>
            </a:r>
            <a:r>
              <a:rPr lang="en-US" dirty="0" smtClean="0"/>
              <a:t>methods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7090" y="5620395"/>
            <a:ext cx="8552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Note: rather than calculating these in medium-sized </a:t>
            </a:r>
            <a:r>
              <a:rPr lang="en-US" sz="2400" dirty="0" err="1" smtClean="0"/>
              <a:t>subwindows</a:t>
            </a:r>
            <a:r>
              <a:rPr lang="en-US" sz="2400" dirty="0" smtClean="0"/>
              <a:t>: Trendsetter uses trend-filtered regression.</a:t>
            </a:r>
          </a:p>
        </p:txBody>
      </p:sp>
    </p:spTree>
    <p:extLst>
      <p:ext uri="{BB962C8B-B14F-4D97-AF65-F5344CB8AC3E}">
        <p14:creationId xmlns:p14="http://schemas.microsoft.com/office/powerpoint/2010/main" val="295593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Bottlenecks may resemble sweeps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400800" y="6172200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Gravel et al. (2011)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1645252" y="1147462"/>
            <a:ext cx="5915511" cy="2579251"/>
            <a:chOff x="1397954" y="1147462"/>
            <a:chExt cx="6497153" cy="2832856"/>
          </a:xfrm>
        </p:grpSpPr>
        <p:cxnSp>
          <p:nvCxnSpPr>
            <p:cNvPr id="5" name="Straight Connector 4"/>
            <p:cNvCxnSpPr/>
            <p:nvPr/>
          </p:nvCxnSpPr>
          <p:spPr>
            <a:xfrm flipH="1">
              <a:off x="1866668" y="3568816"/>
              <a:ext cx="5447001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881969" y="1464287"/>
              <a:ext cx="0" cy="2104528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 rot="16200000">
              <a:off x="570123" y="2292118"/>
              <a:ext cx="2044405" cy="388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00" dirty="0" smtClean="0"/>
                <a:t>Population size</a:t>
              </a:r>
              <a:endParaRPr lang="en-US" sz="1700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881969" y="2111331"/>
              <a:ext cx="2065577" cy="0"/>
            </a:xfrm>
            <a:prstGeom prst="line">
              <a:avLst/>
            </a:prstGeom>
            <a:ln w="38100" cmpd="sng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947546" y="2096032"/>
              <a:ext cx="0" cy="1132163"/>
            </a:xfrm>
            <a:prstGeom prst="line">
              <a:avLst/>
            </a:prstGeom>
            <a:ln w="38100" cmpd="sng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7546" y="3212301"/>
              <a:ext cx="2065577" cy="0"/>
            </a:xfrm>
            <a:prstGeom prst="line">
              <a:avLst/>
            </a:prstGeom>
            <a:ln w="38100" cmpd="sng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Freeform 23"/>
            <p:cNvSpPr/>
            <p:nvPr/>
          </p:nvSpPr>
          <p:spPr>
            <a:xfrm>
              <a:off x="6013121" y="1147462"/>
              <a:ext cx="1315849" cy="2065432"/>
            </a:xfrm>
            <a:custGeom>
              <a:avLst/>
              <a:gdLst>
                <a:gd name="connsiteX0" fmla="*/ 0 w 1315849"/>
                <a:gd name="connsiteY0" fmla="*/ 2065432 h 2065432"/>
                <a:gd name="connsiteX1" fmla="*/ 290711 w 1315849"/>
                <a:gd name="connsiteY1" fmla="*/ 2004234 h 2065432"/>
                <a:gd name="connsiteX2" fmla="*/ 673225 w 1315849"/>
                <a:gd name="connsiteY2" fmla="*/ 1820640 h 2065432"/>
                <a:gd name="connsiteX3" fmla="*/ 963936 w 1315849"/>
                <a:gd name="connsiteY3" fmla="*/ 1514650 h 2065432"/>
                <a:gd name="connsiteX4" fmla="*/ 1116941 w 1315849"/>
                <a:gd name="connsiteY4" fmla="*/ 1178061 h 2065432"/>
                <a:gd name="connsiteX5" fmla="*/ 1178144 w 1315849"/>
                <a:gd name="connsiteY5" fmla="*/ 872071 h 2065432"/>
                <a:gd name="connsiteX6" fmla="*/ 1315849 w 1315849"/>
                <a:gd name="connsiteY6" fmla="*/ 0 h 206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5849" h="2065432">
                  <a:moveTo>
                    <a:pt x="0" y="2065432"/>
                  </a:moveTo>
                  <a:cubicBezTo>
                    <a:pt x="89253" y="2055232"/>
                    <a:pt x="178507" y="2045033"/>
                    <a:pt x="290711" y="2004234"/>
                  </a:cubicBezTo>
                  <a:cubicBezTo>
                    <a:pt x="402915" y="1963435"/>
                    <a:pt x="561021" y="1902237"/>
                    <a:pt x="673225" y="1820640"/>
                  </a:cubicBezTo>
                  <a:cubicBezTo>
                    <a:pt x="785429" y="1739043"/>
                    <a:pt x="889983" y="1621746"/>
                    <a:pt x="963936" y="1514650"/>
                  </a:cubicBezTo>
                  <a:cubicBezTo>
                    <a:pt x="1037889" y="1407554"/>
                    <a:pt x="1081240" y="1285157"/>
                    <a:pt x="1116941" y="1178061"/>
                  </a:cubicBezTo>
                  <a:cubicBezTo>
                    <a:pt x="1152642" y="1070965"/>
                    <a:pt x="1144993" y="1068414"/>
                    <a:pt x="1178144" y="872071"/>
                  </a:cubicBezTo>
                  <a:cubicBezTo>
                    <a:pt x="1211295" y="675727"/>
                    <a:pt x="1315849" y="0"/>
                    <a:pt x="1315849" y="0"/>
                  </a:cubicBezTo>
                </a:path>
              </a:pathLst>
            </a:custGeom>
            <a:ln w="38100" cmpd="sng">
              <a:solidFill>
                <a:srgbClr val="00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70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289622" y="1465000"/>
              <a:ext cx="2539893" cy="6760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dirty="0" smtClean="0"/>
                <a:t>Out of Africa bottleneck ~51 </a:t>
              </a:r>
              <a:r>
                <a:rPr lang="en-US" sz="1700" dirty="0" err="1" smtClean="0"/>
                <a:t>kya</a:t>
              </a:r>
              <a:endParaRPr lang="en-US" sz="17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43572" y="2351776"/>
              <a:ext cx="1739101" cy="6760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dirty="0" smtClean="0"/>
                <a:t>Population growth ~23 </a:t>
              </a:r>
              <a:r>
                <a:rPr lang="en-US" sz="1700" dirty="0" err="1" smtClean="0"/>
                <a:t>kya</a:t>
              </a:r>
              <a:endParaRPr lang="en-US" sz="17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1969" y="3591574"/>
              <a:ext cx="5447001" cy="388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00" dirty="0" smtClean="0"/>
                <a:t>Time</a:t>
              </a:r>
              <a:endParaRPr lang="en-US" sz="17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448106" y="3591574"/>
              <a:ext cx="5447001" cy="388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700" dirty="0" smtClean="0"/>
                <a:t>Present day</a:t>
              </a:r>
              <a:endParaRPr lang="en-US" sz="17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578100" y="3568816"/>
              <a:ext cx="5447001" cy="388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dirty="0" smtClean="0"/>
                <a:t>75 </a:t>
              </a:r>
              <a:r>
                <a:rPr lang="en-US" sz="1700" dirty="0" err="1" smtClean="0"/>
                <a:t>kya</a:t>
              </a:r>
              <a:endParaRPr lang="en-US" sz="1700" dirty="0"/>
            </a:p>
          </p:txBody>
        </p:sp>
      </p:grpSp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2602" y="4107435"/>
            <a:ext cx="4630735" cy="1897139"/>
          </a:xfrm>
          <a:prstGeom prst="rect">
            <a:avLst/>
          </a:prstGeom>
        </p:spPr>
      </p:pic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8963150"/>
              </p:ext>
            </p:extLst>
          </p:nvPr>
        </p:nvGraphicFramePr>
        <p:xfrm>
          <a:off x="4973531" y="3729928"/>
          <a:ext cx="3952638" cy="2442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20" name="Straight Arrow Connector 19"/>
          <p:cNvCxnSpPr/>
          <p:nvPr/>
        </p:nvCxnSpPr>
        <p:spPr>
          <a:xfrm>
            <a:off x="4577822" y="4700890"/>
            <a:ext cx="59103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34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8738" y="1453531"/>
            <a:ext cx="85527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Higher resolution and greater robustness to demography</a:t>
            </a:r>
          </a:p>
          <a:p>
            <a:endParaRPr lang="en-US" sz="2400" i="1" dirty="0"/>
          </a:p>
          <a:p>
            <a:r>
              <a:rPr lang="en-US" sz="2400" dirty="0" smtClean="0"/>
              <a:t>Complete robustness to background selection (Schrider and Kern 2017; Mughal and </a:t>
            </a:r>
            <a:r>
              <a:rPr lang="en-US" sz="2400" dirty="0" err="1" smtClean="0"/>
              <a:t>DeGiorgio</a:t>
            </a:r>
            <a:r>
              <a:rPr lang="en-US" sz="2400" dirty="0" smtClean="0"/>
              <a:t> 2018)</a:t>
            </a:r>
          </a:p>
          <a:p>
            <a:endParaRPr lang="en-US" sz="2400" i="1" dirty="0" smtClean="0"/>
          </a:p>
          <a:p>
            <a:r>
              <a:rPr lang="en-US" sz="2400" dirty="0" smtClean="0"/>
              <a:t>Weaknesses: none.</a:t>
            </a:r>
          </a:p>
          <a:p>
            <a:endParaRPr lang="en-US" sz="2400" dirty="0" smtClean="0"/>
          </a:p>
          <a:p>
            <a:r>
              <a:rPr lang="en-US" sz="2400" dirty="0" smtClean="0"/>
              <a:t>(okay, a larger feature vector can be more computationally intensive to deal with but who cares?)</a:t>
            </a:r>
            <a:endParaRPr lang="en-US" sz="2400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Strengths and weaknesses of spatially aware methods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17980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S/HIC’s: </a:t>
            </a:r>
            <a:r>
              <a:rPr lang="en-US" u="sng" dirty="0" smtClean="0"/>
              <a:t>S</a:t>
            </a:r>
            <a:r>
              <a:rPr lang="en-US" dirty="0" smtClean="0"/>
              <a:t>oft/</a:t>
            </a:r>
            <a:r>
              <a:rPr lang="en-US" u="sng" dirty="0" smtClean="0"/>
              <a:t>H</a:t>
            </a:r>
            <a:r>
              <a:rPr lang="en-US" dirty="0" smtClean="0"/>
              <a:t>ard </a:t>
            </a:r>
            <a:r>
              <a:rPr lang="en-US" u="sng" dirty="0" smtClean="0"/>
              <a:t>I</a:t>
            </a:r>
            <a:r>
              <a:rPr lang="en-US" dirty="0" smtClean="0"/>
              <a:t>nference via </a:t>
            </a:r>
            <a:r>
              <a:rPr lang="en-US" u="sng" dirty="0" smtClean="0"/>
              <a:t>C</a:t>
            </a:r>
            <a:r>
              <a:rPr lang="en-US" dirty="0" smtClean="0"/>
              <a:t>lassification</a:t>
            </a:r>
            <a:endParaRPr lang="en-US" dirty="0"/>
          </a:p>
        </p:txBody>
      </p:sp>
      <p:pic>
        <p:nvPicPr>
          <p:cNvPr id="4" name="Picture 3" descr="random_forest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3155" y="1500321"/>
            <a:ext cx="7769412" cy="50159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912713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S/HIC uses an RF variant called an Extra-Trees Classifier</a:t>
            </a:r>
          </a:p>
        </p:txBody>
      </p:sp>
    </p:spTree>
    <p:extLst>
      <p:ext uri="{BB962C8B-B14F-4D97-AF65-F5344CB8AC3E}">
        <p14:creationId xmlns:p14="http://schemas.microsoft.com/office/powerpoint/2010/main" val="2921251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Power on simulated data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992055"/>
            <a:ext cx="91440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dirty="0" smtClean="0"/>
              <a:t>Note: the top methods on this data set are all machine learning approaches</a:t>
            </a:r>
          </a:p>
          <a:p>
            <a:pPr algn="ctr"/>
            <a:r>
              <a:rPr lang="en-US" sz="2300" dirty="0" smtClean="0"/>
              <a:t>(Trendsetter not shown, but does as well as S/HIC)</a:t>
            </a:r>
            <a:endParaRPr lang="en-US" sz="2300" dirty="0" smtClean="0"/>
          </a:p>
        </p:txBody>
      </p:sp>
      <p:pic>
        <p:nvPicPr>
          <p:cNvPr id="2" name="Picture 1" descr="journal.pgen.1005928.g00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003"/>
          <a:stretch/>
        </p:blipFill>
        <p:spPr>
          <a:xfrm>
            <a:off x="1781476" y="1143000"/>
            <a:ext cx="5797765" cy="454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081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198711"/>
            <a:ext cx="28552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Quantitative Geneticists’ view of selection:</a:t>
            </a:r>
          </a:p>
          <a:p>
            <a:pPr algn="ctr"/>
            <a:endParaRPr lang="en-US" sz="1400" i="1" dirty="0"/>
          </a:p>
          <a:p>
            <a:pPr algn="ctr"/>
            <a:r>
              <a:rPr lang="en-US" sz="2800" i="1" dirty="0" smtClean="0"/>
              <a:t>R</a:t>
            </a:r>
            <a:r>
              <a:rPr lang="en-US" sz="2800" dirty="0" smtClean="0"/>
              <a:t>=</a:t>
            </a:r>
            <a:r>
              <a:rPr lang="en-US" sz="2800" i="1" dirty="0" smtClean="0"/>
              <a:t>h</a:t>
            </a:r>
            <a:r>
              <a:rPr lang="en-US" sz="2800" baseline="30000" dirty="0" smtClean="0"/>
              <a:t>2</a:t>
            </a:r>
            <a:r>
              <a:rPr lang="en-US" sz="2800" i="1" dirty="0" smtClean="0"/>
              <a:t>S</a:t>
            </a:r>
            <a:endParaRPr lang="en-US" sz="2800" i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Soft sweeps may be common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238" y="1369512"/>
            <a:ext cx="5511800" cy="37719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558848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Also, recent population genetic evidence (e.g. </a:t>
            </a:r>
            <a:r>
              <a:rPr lang="en-US" sz="2400" dirty="0" err="1" smtClean="0"/>
              <a:t>Hermisson</a:t>
            </a:r>
            <a:r>
              <a:rPr lang="en-US" sz="2400" dirty="0" smtClean="0"/>
              <a:t> and </a:t>
            </a:r>
            <a:r>
              <a:rPr lang="en-US" sz="2400" dirty="0" err="1" smtClean="0"/>
              <a:t>Pennings</a:t>
            </a:r>
            <a:r>
              <a:rPr lang="en-US" sz="2400" dirty="0" smtClean="0"/>
              <a:t> 2005; </a:t>
            </a:r>
            <a:r>
              <a:rPr lang="en-US" sz="2400" dirty="0" err="1" smtClean="0"/>
              <a:t>Pennings</a:t>
            </a:r>
            <a:r>
              <a:rPr lang="en-US" sz="2400" dirty="0" smtClean="0"/>
              <a:t> and </a:t>
            </a:r>
            <a:r>
              <a:rPr lang="en-US" sz="2400" dirty="0" err="1" smtClean="0"/>
              <a:t>Hermisson</a:t>
            </a:r>
            <a:r>
              <a:rPr lang="en-US" sz="2400" dirty="0" smtClean="0"/>
              <a:t> 2006a; 2006b)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11795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5728" y="2198711"/>
            <a:ext cx="31088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/>
              <a:t>Built-in:</a:t>
            </a:r>
          </a:p>
          <a:p>
            <a:r>
              <a:rPr lang="en-US" sz="2800" dirty="0" smtClean="0"/>
              <a:t>S/HIC </a:t>
            </a:r>
            <a:endParaRPr lang="en-US" sz="2800" dirty="0"/>
          </a:p>
          <a:p>
            <a:r>
              <a:rPr lang="en-US" sz="2800" dirty="0" smtClean="0"/>
              <a:t>Trendsetter</a:t>
            </a:r>
            <a:endParaRPr lang="en-US" sz="2800" dirty="0" smtClean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Machine learning methods are readily extended to handle soft sweeps</a:t>
            </a: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4720095" y="2198711"/>
            <a:ext cx="36024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/>
              <a:t>Trivially extended:</a:t>
            </a:r>
            <a:endParaRPr lang="en-US" sz="2800" u="sng" dirty="0" smtClean="0"/>
          </a:p>
          <a:p>
            <a:r>
              <a:rPr lang="en-US" sz="2800" dirty="0" err="1" smtClean="0"/>
              <a:t>evolBoosting</a:t>
            </a:r>
            <a:endParaRPr lang="en-US" sz="2800" dirty="0"/>
          </a:p>
          <a:p>
            <a:r>
              <a:rPr lang="en-US" sz="2800" dirty="0" err="1" smtClean="0"/>
              <a:t>SFSelect</a:t>
            </a:r>
            <a:endParaRPr lang="en-US" sz="2800" dirty="0" smtClean="0"/>
          </a:p>
          <a:p>
            <a:r>
              <a:rPr lang="en-US" sz="2800" dirty="0" smtClean="0"/>
              <a:t>SWIF(r)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5421942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Several ways to extend binary classifiers to handle more classes (e.g. hierarchical classification: sweep vs. neutral; then hard vs. soft)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38521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So why bother with machine learning?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567" t="54016" r="3076" b="34147"/>
          <a:stretch/>
        </p:blipFill>
        <p:spPr>
          <a:xfrm>
            <a:off x="257142" y="2441237"/>
            <a:ext cx="8628044" cy="67648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7142" y="1478712"/>
            <a:ext cx="86280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Consider the S/HIC feature vector which has over 100 features (and growing!):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57142" y="3526896"/>
            <a:ext cx="86280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ABC will suffer from the Curse of Dimensionality in this case.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57142" y="4816766"/>
            <a:ext cx="862804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Modern machine learning algorithms are not so troubled by this. Indeed, they are designed for large, high dimensional datasets (and sometimes used solely for dimensionality reduction).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73229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Traditional </a:t>
            </a:r>
            <a:r>
              <a:rPr lang="en-US" dirty="0" smtClean="0"/>
              <a:t>machine learning versus weird pop </a:t>
            </a:r>
            <a:r>
              <a:rPr lang="en-US" dirty="0" smtClean="0"/>
              <a:t>gen </a:t>
            </a:r>
            <a:r>
              <a:rPr lang="en-US" dirty="0" smtClean="0"/>
              <a:t>machine learning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1937334"/>
            <a:ext cx="91439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Typical machine learning:</a:t>
            </a:r>
            <a:r>
              <a:rPr lang="en-US" sz="2400" dirty="0" smtClean="0"/>
              <a:t> </a:t>
            </a:r>
            <a:r>
              <a:rPr lang="en-US" sz="2400" dirty="0" smtClean="0"/>
              <a:t>train </a:t>
            </a:r>
            <a:r>
              <a:rPr lang="en-US" sz="2400" dirty="0" smtClean="0"/>
              <a:t>and test on real dataset before </a:t>
            </a:r>
            <a:r>
              <a:rPr lang="en-US" sz="2400" dirty="0" smtClean="0"/>
              <a:t>applying to </a:t>
            </a:r>
            <a:r>
              <a:rPr lang="en-US" sz="2400" dirty="0" smtClean="0"/>
              <a:t>some other real dataset</a:t>
            </a:r>
            <a:endParaRPr lang="en-US" sz="2400" dirty="0" smtClean="0"/>
          </a:p>
          <a:p>
            <a:pPr marL="455613"/>
            <a:r>
              <a:rPr lang="en-US" sz="2400" dirty="0" smtClean="0"/>
              <a:t>-</a:t>
            </a:r>
            <a:r>
              <a:rPr lang="en-US" sz="2400" dirty="0" smtClean="0"/>
              <a:t>-perhaps some confidence that training/test data are distributed somewhat similarly to the application data </a:t>
            </a:r>
            <a:r>
              <a:rPr lang="en-US" sz="2400" dirty="0" smtClean="0"/>
              <a:t>set</a:t>
            </a:r>
          </a:p>
          <a:p>
            <a:endParaRPr lang="en-US" sz="2400" dirty="0" smtClean="0"/>
          </a:p>
          <a:p>
            <a:r>
              <a:rPr lang="en-US" sz="2400" dirty="0" smtClean="0"/>
              <a:t>Weird pop gen machine learning:</a:t>
            </a:r>
            <a:r>
              <a:rPr lang="en-US" sz="2400" dirty="0"/>
              <a:t> </a:t>
            </a:r>
            <a:r>
              <a:rPr lang="en-US" sz="2400" dirty="0" smtClean="0"/>
              <a:t>train and test on </a:t>
            </a:r>
            <a:r>
              <a:rPr lang="en-US" sz="2400" dirty="0" smtClean="0"/>
              <a:t>simulated data </a:t>
            </a:r>
            <a:r>
              <a:rPr lang="en-US" sz="2400" dirty="0" smtClean="0"/>
              <a:t>before </a:t>
            </a:r>
            <a:r>
              <a:rPr lang="en-US" sz="2400" dirty="0" smtClean="0"/>
              <a:t>applying to real data</a:t>
            </a:r>
          </a:p>
          <a:p>
            <a:pPr marL="455613"/>
            <a:r>
              <a:rPr lang="en-US" sz="2400" dirty="0" smtClean="0"/>
              <a:t>--perhaps you can hope that the training/test data are distributed somewhat similarly to the </a:t>
            </a:r>
            <a:r>
              <a:rPr lang="en-US" sz="2400" dirty="0" smtClean="0"/>
              <a:t>real data </a:t>
            </a:r>
            <a:r>
              <a:rPr lang="en-US" sz="2400" dirty="0" smtClean="0"/>
              <a:t>set, if you are careful enough in designing your </a:t>
            </a:r>
            <a:r>
              <a:rPr lang="en-US" sz="2400" dirty="0" smtClean="0"/>
              <a:t>simulations</a:t>
            </a:r>
            <a:r>
              <a:rPr lang="mr-IN" sz="2400" dirty="0" smtClean="0"/>
              <a:t>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8914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Going in reverse</a:t>
            </a:r>
          </a:p>
        </p:txBody>
      </p:sp>
      <p:sp>
        <p:nvSpPr>
          <p:cNvPr id="8" name="Rectangle 7"/>
          <p:cNvSpPr/>
          <p:nvPr/>
        </p:nvSpPr>
        <p:spPr>
          <a:xfrm>
            <a:off x="1135442" y="1366764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Infer presence of phenomenon of interest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35442" y="3231076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Capture properties of genealogy with test/</a:t>
            </a:r>
            <a:r>
              <a:rPr lang="en-US" dirty="0" err="1" smtClean="0">
                <a:solidFill>
                  <a:schemeClr val="tx1"/>
                </a:solidFill>
              </a:rPr>
              <a:t>statistc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35442" y="5095388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Sequence alignment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/>
          <p:cNvCxnSpPr>
            <a:stCxn id="8" idx="2"/>
            <a:endCxn id="13" idx="0"/>
          </p:cNvCxnSpPr>
          <p:nvPr/>
        </p:nvCxnSpPr>
        <p:spPr>
          <a:xfrm>
            <a:off x="25151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6" idx="0"/>
          </p:cNvCxnSpPr>
          <p:nvPr/>
        </p:nvCxnSpPr>
        <p:spPr>
          <a:xfrm>
            <a:off x="25151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Screen Shot 2017-01-16 at 7.24.4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462" y="1199874"/>
            <a:ext cx="1684193" cy="1588881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62395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2395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>
            <a:grpSpLocks noChangeAspect="1"/>
          </p:cNvGrpSpPr>
          <p:nvPr/>
        </p:nvGrpSpPr>
        <p:grpSpPr>
          <a:xfrm>
            <a:off x="5384209" y="3275287"/>
            <a:ext cx="1721670" cy="1279506"/>
            <a:chOff x="4845507" y="1601466"/>
            <a:chExt cx="3841293" cy="2854773"/>
          </a:xfrm>
        </p:grpSpPr>
        <p:grpSp>
          <p:nvGrpSpPr>
            <p:cNvPr id="30" name="Group 29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Connector 31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6449892" y="3275287"/>
            <a:ext cx="1159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e.g. </a:t>
            </a:r>
            <a:r>
              <a:rPr lang="en-US" i="1" dirty="0">
                <a:latin typeface="Calibri"/>
                <a:ea typeface="Lucida Grande"/>
                <a:cs typeface="Calibri"/>
              </a:rPr>
              <a:t>π</a:t>
            </a:r>
            <a:r>
              <a:rPr lang="en-US" dirty="0" smtClean="0">
                <a:latin typeface="Calibri"/>
                <a:cs typeface="Calibri"/>
              </a:rPr>
              <a:t>, </a:t>
            </a:r>
            <a:r>
              <a:rPr lang="en-US" i="1" dirty="0" smtClean="0">
                <a:latin typeface="Calibri"/>
                <a:cs typeface="Calibri"/>
              </a:rPr>
              <a:t>iHS</a:t>
            </a:r>
            <a:endParaRPr lang="en-US" i="1" dirty="0">
              <a:latin typeface="Calibri"/>
              <a:cs typeface="Calibri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0572" y="5100727"/>
            <a:ext cx="3843973" cy="1410533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6957655" y="1543927"/>
            <a:ext cx="1463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Sweep or no?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795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Summary (part </a:t>
            </a:r>
            <a:r>
              <a:rPr lang="en-US" dirty="0" smtClean="0"/>
              <a:t>1 </a:t>
            </a:r>
            <a:r>
              <a:rPr lang="mr-IN" dirty="0" smtClean="0"/>
              <a:t>–</a:t>
            </a:r>
            <a:r>
              <a:rPr lang="en-US" dirty="0" smtClean="0"/>
              <a:t> sweeps)</a:t>
            </a:r>
            <a:endParaRPr lang="en-US" dirty="0"/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2071359"/>
            <a:ext cx="9144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514350">
              <a:buAutoNum type="arabicParenR"/>
            </a:pPr>
            <a:r>
              <a:rPr lang="en-US" sz="2800" dirty="0" smtClean="0"/>
              <a:t>Detecting sweeps is a difficult problem</a:t>
            </a:r>
          </a:p>
          <a:p>
            <a:pPr marL="228600"/>
            <a:endParaRPr lang="en-US" sz="2800" dirty="0" smtClean="0"/>
          </a:p>
          <a:p>
            <a:pPr marL="742950" indent="-514350">
              <a:buAutoNum type="arabicParenR"/>
            </a:pPr>
            <a:r>
              <a:rPr lang="en-US" sz="2800" dirty="0" smtClean="0"/>
              <a:t>By allowing us to capture more aspects of the input data, machine learning methods can help improve our power.</a:t>
            </a:r>
          </a:p>
          <a:p>
            <a:pPr marL="742950" indent="-514350">
              <a:buAutoNum type="arabicParenR"/>
            </a:pPr>
            <a:endParaRPr lang="en-US" sz="2800" dirty="0"/>
          </a:p>
          <a:p>
            <a:pPr marL="742950" indent="-514350">
              <a:buAutoNum type="arabicParenR"/>
            </a:pPr>
            <a:r>
              <a:rPr lang="en-US" sz="2800" dirty="0" smtClean="0"/>
              <a:t>Some methods may suffer in the case of model misspecification: need to simulate lots of test data to find out!</a:t>
            </a:r>
          </a:p>
        </p:txBody>
      </p:sp>
    </p:spTree>
    <p:extLst>
      <p:ext uri="{BB962C8B-B14F-4D97-AF65-F5344CB8AC3E}">
        <p14:creationId xmlns:p14="http://schemas.microsoft.com/office/powerpoint/2010/main" val="205637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 smtClean="0"/>
              <a:t>Part 2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rgbClr val="BFBFBF"/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/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334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do we care about inferring demographic histories?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33382"/>
            <a:ext cx="8229600" cy="379278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1) Because it’s interesting.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443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Human migration history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717600"/>
            <a:ext cx="8128000" cy="3822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" y="5789155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Genetic data complement the archaeological record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08597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do we care about inferring demographic histories?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33382"/>
            <a:ext cx="8229600" cy="3792782"/>
          </a:xfrm>
        </p:spPr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Because it’s interesting.</a:t>
            </a:r>
          </a:p>
          <a:p>
            <a:pPr marL="514350" indent="-514350">
              <a:buAutoNum type="arabicParenR"/>
            </a:pPr>
            <a:endParaRPr lang="en-US" dirty="0"/>
          </a:p>
          <a:p>
            <a:pPr marL="514350" indent="-514350">
              <a:buAutoNum type="arabicParenR"/>
            </a:pPr>
            <a:endParaRPr lang="en-US" dirty="0" smtClean="0"/>
          </a:p>
          <a:p>
            <a:pPr marL="514350" indent="-514350">
              <a:buAutoNum type="arabicParenR"/>
            </a:pPr>
            <a:r>
              <a:rPr lang="en-US" dirty="0" smtClean="0"/>
              <a:t>We need an appropriate null model for detecting selection.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689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Population size change vs. sweeps</a:t>
            </a:r>
            <a:endParaRPr lang="en-US" sz="3600" dirty="0"/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6423300" y="1743015"/>
            <a:ext cx="0" cy="2209798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6026364" y="3909525"/>
            <a:ext cx="396936" cy="461528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423300" y="3922931"/>
            <a:ext cx="415208" cy="448122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23300" y="3952813"/>
            <a:ext cx="214002" cy="41824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6347100" y="3952813"/>
            <a:ext cx="76200" cy="41824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423300" y="3921436"/>
            <a:ext cx="621936" cy="44961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819637" y="3921436"/>
            <a:ext cx="603663" cy="44961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xplosion 2 55"/>
          <p:cNvSpPr/>
          <p:nvPr/>
        </p:nvSpPr>
        <p:spPr>
          <a:xfrm>
            <a:off x="6256302" y="3595345"/>
            <a:ext cx="381000" cy="304800"/>
          </a:xfrm>
          <a:prstGeom prst="irregularSeal2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Connector 84"/>
          <p:cNvCxnSpPr/>
          <p:nvPr/>
        </p:nvCxnSpPr>
        <p:spPr>
          <a:xfrm flipH="1" flipV="1">
            <a:off x="3216141" y="1743361"/>
            <a:ext cx="271" cy="208329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/>
          <p:cNvGrpSpPr/>
          <p:nvPr/>
        </p:nvGrpSpPr>
        <p:grpSpPr>
          <a:xfrm>
            <a:off x="2633953" y="3595692"/>
            <a:ext cx="2356433" cy="794030"/>
            <a:chOff x="2796066" y="2995350"/>
            <a:chExt cx="6528147" cy="3788259"/>
          </a:xfrm>
        </p:grpSpPr>
        <p:grpSp>
          <p:nvGrpSpPr>
            <p:cNvPr id="101" name="Group 100"/>
            <p:cNvGrpSpPr>
              <a:grpSpLocks noChangeAspect="1"/>
            </p:cNvGrpSpPr>
            <p:nvPr/>
          </p:nvGrpSpPr>
          <p:grpSpPr>
            <a:xfrm>
              <a:off x="2796066" y="4097243"/>
              <a:ext cx="3177726" cy="2598953"/>
              <a:chOff x="1519666" y="1394060"/>
              <a:chExt cx="6153104" cy="5032414"/>
            </a:xfrm>
          </p:grpSpPr>
          <p:cxnSp>
            <p:nvCxnSpPr>
              <p:cNvPr id="102" name="Straight Connector 101"/>
              <p:cNvCxnSpPr>
                <a:cxnSpLocks noChangeAspect="1"/>
              </p:cNvCxnSpPr>
              <p:nvPr/>
            </p:nvCxnSpPr>
            <p:spPr>
              <a:xfrm flipH="1">
                <a:off x="1519666" y="1394060"/>
                <a:ext cx="3095501" cy="4928819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>
                <a:off x="4082812" y="2210871"/>
                <a:ext cx="532355" cy="407273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>
                <a:cxnSpLocks noChangeAspect="1"/>
              </p:cNvCxnSpPr>
              <p:nvPr/>
            </p:nvCxnSpPr>
            <p:spPr>
              <a:xfrm>
                <a:off x="4606023" y="1394060"/>
                <a:ext cx="2710202" cy="431726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>
                <a:cxnSpLocks/>
              </p:cNvCxnSpPr>
              <p:nvPr/>
            </p:nvCxnSpPr>
            <p:spPr>
              <a:xfrm flipH="1">
                <a:off x="2589785" y="2725604"/>
                <a:ext cx="1550211" cy="370087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>
                <a:cxnSpLocks noChangeAspect="1"/>
              </p:cNvCxnSpPr>
              <p:nvPr/>
            </p:nvCxnSpPr>
            <p:spPr>
              <a:xfrm>
                <a:off x="7316225" y="5715645"/>
                <a:ext cx="356545" cy="567965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7" name="Straight Connector 106"/>
            <p:cNvCxnSpPr>
              <a:cxnSpLocks/>
            </p:cNvCxnSpPr>
            <p:nvPr/>
          </p:nvCxnSpPr>
          <p:spPr>
            <a:xfrm flipH="1">
              <a:off x="4592304" y="4602361"/>
              <a:ext cx="118833" cy="2020053"/>
            </a:xfrm>
            <a:prstGeom prst="line">
              <a:avLst/>
            </a:prstGeom>
            <a:ln w="38100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Right Brace 107"/>
            <p:cNvSpPr/>
            <p:nvPr/>
          </p:nvSpPr>
          <p:spPr>
            <a:xfrm>
              <a:off x="6227093" y="5309798"/>
              <a:ext cx="277368" cy="1473811"/>
            </a:xfrm>
            <a:prstGeom prst="rightBrac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560425" y="4966702"/>
              <a:ext cx="2763788" cy="1615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Large </a:t>
              </a:r>
              <a:r>
                <a:rPr lang="en-US" sz="1600" i="1" dirty="0" smtClean="0"/>
                <a:t>N</a:t>
              </a:r>
              <a:endParaRPr lang="en-US" sz="1600" i="1" dirty="0"/>
            </a:p>
          </p:txBody>
        </p:sp>
        <p:sp>
          <p:nvSpPr>
            <p:cNvPr id="110" name="Right Brace 109"/>
            <p:cNvSpPr/>
            <p:nvPr/>
          </p:nvSpPr>
          <p:spPr>
            <a:xfrm>
              <a:off x="6227093" y="2995350"/>
              <a:ext cx="277368" cy="2032625"/>
            </a:xfrm>
            <a:prstGeom prst="rightBrac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560425" y="2999205"/>
              <a:ext cx="2763788" cy="1615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Smaller </a:t>
              </a:r>
              <a:r>
                <a:rPr lang="en-US" sz="1600" i="1" dirty="0" smtClean="0"/>
                <a:t>N</a:t>
              </a:r>
              <a:endParaRPr lang="en-US" sz="16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40142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Evidence of selection?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0447804"/>
              </p:ext>
            </p:extLst>
          </p:nvPr>
        </p:nvGraphicFramePr>
        <p:xfrm>
          <a:off x="1876877" y="1757424"/>
          <a:ext cx="5373351" cy="3338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0" y="5405178"/>
            <a:ext cx="91439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Compared to what?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3209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do this?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Assumption: natural selection affects patterns of polymorphism across only a small part of the genome.</a:t>
            </a:r>
          </a:p>
          <a:p>
            <a:pPr marL="514350" indent="-514350">
              <a:buAutoNum type="arabicParenR"/>
            </a:pPr>
            <a:endParaRPr lang="en-US" dirty="0"/>
          </a:p>
          <a:p>
            <a:pPr marL="514350" indent="-514350">
              <a:buAutoNum type="arabicParenR"/>
            </a:pPr>
            <a:r>
              <a:rPr lang="en-US" dirty="0" smtClean="0"/>
              <a:t>Use genome-wide patterns of variation to estimate demographic parameters.</a:t>
            </a:r>
          </a:p>
          <a:p>
            <a:pPr marL="857250" lvl="1" indent="-457200"/>
            <a:r>
              <a:rPr lang="en-US" dirty="0" smtClean="0"/>
              <a:t>Can also perform model selection.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655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94239" y="1773078"/>
            <a:ext cx="3634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 err="1" smtClean="0"/>
              <a:t>dadi</a:t>
            </a:r>
            <a:r>
              <a:rPr lang="en-US" sz="2800" dirty="0" smtClean="0"/>
              <a:t>: </a:t>
            </a:r>
            <a:r>
              <a:rPr lang="en-US" sz="2800" dirty="0" smtClean="0"/>
              <a:t>likelihood </a:t>
            </a:r>
            <a:r>
              <a:rPr lang="en-US" sz="2800" dirty="0" smtClean="0"/>
              <a:t>of joint </a:t>
            </a:r>
            <a:r>
              <a:rPr lang="en-US" sz="2800" dirty="0" smtClean="0"/>
              <a:t>SFS under a demographic model</a:t>
            </a:r>
            <a:endParaRPr lang="en-US" sz="2800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1757" y="3346579"/>
            <a:ext cx="4998573" cy="22577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t="6723"/>
          <a:stretch/>
        </p:blipFill>
        <p:spPr>
          <a:xfrm>
            <a:off x="533401" y="3158073"/>
            <a:ext cx="3268360" cy="2622114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Multiple approaches for demographic inference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801759" y="1773078"/>
            <a:ext cx="48043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 smtClean="0"/>
              <a:t>PSMC</a:t>
            </a:r>
            <a:r>
              <a:rPr lang="en-US" sz="2800" dirty="0" smtClean="0"/>
              <a:t>/MSMC</a:t>
            </a:r>
            <a:r>
              <a:rPr lang="en-US" sz="2800" dirty="0" smtClean="0"/>
              <a:t>/</a:t>
            </a:r>
            <a:r>
              <a:rPr lang="en-US" sz="2800" dirty="0" smtClean="0"/>
              <a:t>SMC++:</a:t>
            </a:r>
            <a:r>
              <a:rPr lang="en-US" sz="2800" dirty="0" smtClean="0"/>
              <a:t> distribution </a:t>
            </a:r>
            <a:r>
              <a:rPr lang="en-US" sz="2800" dirty="0" smtClean="0"/>
              <a:t>of coalescence times of a </a:t>
            </a:r>
            <a:r>
              <a:rPr lang="en-US" sz="2800" dirty="0" smtClean="0"/>
              <a:t>sample</a:t>
            </a:r>
            <a:endParaRPr lang="en-US" sz="2800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0" y="5898746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 smtClean="0"/>
              <a:t>Let’s talk about a third way: Approximate Bayesian Computation (ABC)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259181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 pop gen, ABC predates ML in combining summary statistics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026338"/>
              </p:ext>
            </p:extLst>
          </p:nvPr>
        </p:nvGraphicFramePr>
        <p:xfrm>
          <a:off x="1166812" y="1631681"/>
          <a:ext cx="519113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4" name="Equation" r:id="rId3" imgW="177800" imgH="254000" progId="Equation.3">
                  <p:embed/>
                </p:oleObj>
              </mc:Choice>
              <mc:Fallback>
                <p:oleObj name="Equation" r:id="rId3" imgW="1778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6812" y="1631681"/>
                        <a:ext cx="519113" cy="741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1168145" y="2601886"/>
            <a:ext cx="72709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3" indent="0">
              <a:buNone/>
            </a:pPr>
            <a:r>
              <a:rPr lang="en-US" sz="2800" dirty="0"/>
              <a:t>Tajima’s </a:t>
            </a:r>
            <a:r>
              <a:rPr lang="en-US" sz="2800" i="1" dirty="0" smtClean="0">
                <a:latin typeface="Times New Roman"/>
                <a:cs typeface="Times New Roman"/>
              </a:rPr>
              <a:t>D</a:t>
            </a:r>
            <a:r>
              <a:rPr lang="en-US" sz="2800" dirty="0" smtClean="0">
                <a:latin typeface="Times New Roman"/>
                <a:cs typeface="Times New Roman"/>
              </a:rPr>
              <a:t>: </a:t>
            </a:r>
            <a:r>
              <a:rPr lang="en-US" sz="2800" dirty="0" smtClean="0">
                <a:latin typeface="Calibri"/>
                <a:cs typeface="Calibri"/>
              </a:rPr>
              <a:t>excess/deficit of intermediate </a:t>
            </a:r>
            <a:r>
              <a:rPr lang="en-US" sz="2800" dirty="0" err="1" smtClean="0">
                <a:latin typeface="Calibri"/>
                <a:cs typeface="Calibri"/>
              </a:rPr>
              <a:t>freqs</a:t>
            </a:r>
            <a:r>
              <a:rPr lang="en-US" sz="2800" dirty="0" smtClean="0">
                <a:latin typeface="Calibri"/>
                <a:cs typeface="Calibri"/>
              </a:rPr>
              <a:t>?</a:t>
            </a:r>
            <a:endParaRPr lang="en-US" sz="2800" dirty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66812" y="3480751"/>
            <a:ext cx="6433488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i="1" dirty="0" smtClean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3200" dirty="0" smtClean="0">
                <a:latin typeface="Times New Roman"/>
                <a:ea typeface="Lucida Grande"/>
                <a:cs typeface="Times New Roman"/>
              </a:rPr>
              <a:t>: </a:t>
            </a:r>
            <a:r>
              <a:rPr lang="en-US" sz="2800" dirty="0" smtClean="0">
                <a:latin typeface="Calibri"/>
                <a:ea typeface="Lucida Grande"/>
                <a:cs typeface="Calibri"/>
              </a:rPr>
              <a:t>average number of pairwise differences</a:t>
            </a:r>
          </a:p>
          <a:p>
            <a:endParaRPr lang="en-US" sz="2800" dirty="0">
              <a:latin typeface="Calibri"/>
              <a:ea typeface="Lucida Grande"/>
              <a:cs typeface="Calibri"/>
            </a:endParaRPr>
          </a:p>
          <a:p>
            <a:r>
              <a:rPr lang="en-US" sz="2800" dirty="0" smtClean="0">
                <a:latin typeface="Calibri"/>
                <a:ea typeface="Lucida Grande"/>
                <a:cs typeface="Calibri"/>
              </a:rPr>
              <a:t>Fay and Wu’s </a:t>
            </a:r>
            <a:r>
              <a:rPr lang="en-US" sz="2800" i="1" dirty="0" smtClean="0">
                <a:latin typeface="Calibri"/>
                <a:ea typeface="Lucida Grande"/>
                <a:cs typeface="Calibri"/>
              </a:rPr>
              <a:t>H</a:t>
            </a:r>
            <a:r>
              <a:rPr lang="en-US" sz="2800" dirty="0" smtClean="0">
                <a:latin typeface="Calibri"/>
                <a:ea typeface="Lucida Grande"/>
                <a:cs typeface="Calibri"/>
              </a:rPr>
              <a:t>: Excess of high </a:t>
            </a:r>
            <a:r>
              <a:rPr lang="en-US" sz="2800" dirty="0" err="1" smtClean="0">
                <a:latin typeface="Calibri"/>
                <a:ea typeface="Lucida Grande"/>
                <a:cs typeface="Calibri"/>
              </a:rPr>
              <a:t>freqs</a:t>
            </a:r>
            <a:r>
              <a:rPr lang="en-US" sz="2800" dirty="0" smtClean="0">
                <a:latin typeface="Calibri"/>
                <a:ea typeface="Lucida Grande"/>
                <a:cs typeface="Calibri"/>
              </a:rPr>
              <a:t>?</a:t>
            </a:r>
          </a:p>
          <a:p>
            <a:endParaRPr lang="en-US" sz="2800" dirty="0">
              <a:latin typeface="Calibri"/>
              <a:ea typeface="Lucida Grande"/>
              <a:cs typeface="Calibri"/>
            </a:endParaRPr>
          </a:p>
          <a:p>
            <a:r>
              <a:rPr lang="en-US" sz="2800" i="1" dirty="0" smtClean="0">
                <a:latin typeface="Times New Roman"/>
                <a:ea typeface="Lucida Grande"/>
                <a:cs typeface="Times New Roman"/>
              </a:rPr>
              <a:t>r</a:t>
            </a:r>
            <a:r>
              <a:rPr lang="en-US" sz="2800" baseline="30000" dirty="0" smtClean="0">
                <a:latin typeface="Times New Roman"/>
                <a:ea typeface="Lucida Grande"/>
                <a:cs typeface="Times New Roman"/>
              </a:rPr>
              <a:t>2</a:t>
            </a:r>
            <a:r>
              <a:rPr lang="en-US" sz="2800" dirty="0" smtClean="0">
                <a:latin typeface="Calibri"/>
                <a:ea typeface="Lucida Grande"/>
                <a:cs typeface="Calibri"/>
              </a:rPr>
              <a:t>: correlation of alleles across linked loci</a:t>
            </a:r>
          </a:p>
          <a:p>
            <a:endParaRPr lang="en-US" sz="2800" dirty="0">
              <a:latin typeface="Calibri"/>
              <a:ea typeface="Lucida Grande"/>
              <a:cs typeface="Calibri"/>
            </a:endParaRPr>
          </a:p>
          <a:p>
            <a:r>
              <a:rPr lang="en-US" sz="2800" i="1" dirty="0" smtClean="0">
                <a:latin typeface="Calibri"/>
                <a:ea typeface="Lucida Grande"/>
                <a:cs typeface="Calibri"/>
              </a:rPr>
              <a:t>F</a:t>
            </a:r>
            <a:r>
              <a:rPr lang="en-US" sz="2800" baseline="-25000" dirty="0" smtClean="0">
                <a:latin typeface="Calibri"/>
                <a:ea typeface="Lucida Grande"/>
                <a:cs typeface="Calibri"/>
              </a:rPr>
              <a:t>ST</a:t>
            </a:r>
            <a:r>
              <a:rPr lang="en-US" sz="2800" dirty="0" smtClean="0">
                <a:latin typeface="Calibri"/>
                <a:ea typeface="Lucida Grande"/>
                <a:cs typeface="Calibri"/>
              </a:rPr>
              <a:t>: differentiation between populations</a:t>
            </a:r>
            <a:endParaRPr lang="en-US" sz="2800" dirty="0">
              <a:latin typeface="Calibri"/>
              <a:cs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99569" y="1728775"/>
            <a:ext cx="37103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Times Bold"/>
                <a:cs typeface="Times Bold"/>
              </a:rPr>
              <a:t>∝ </a:t>
            </a:r>
            <a:r>
              <a:rPr lang="en-US" sz="2800" dirty="0" smtClean="0">
                <a:latin typeface="Calibri"/>
                <a:cs typeface="Calibri"/>
              </a:rPr>
              <a:t># of segregating sites</a:t>
            </a:r>
            <a:endParaRPr lang="en-US" sz="28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3829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Summarizing patterns of diversity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93064" y="1615420"/>
            <a:ext cx="8580259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There is a rich tradition (and literature) of developing problem-specific statistics for summarizing patterns of genetic variation from sequence data</a:t>
            </a:r>
          </a:p>
          <a:p>
            <a:pPr algn="ctr"/>
            <a:endParaRPr lang="en-US" sz="2400" dirty="0" smtClean="0"/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Often the behavior of these statistics under theoretical models are well characterized (analytically and/or via simulation)</a:t>
            </a:r>
          </a:p>
          <a:p>
            <a:pPr algn="ctr"/>
            <a:endParaRPr lang="en-US" sz="2400" dirty="0"/>
          </a:p>
          <a:p>
            <a:pPr algn="ctr"/>
            <a:endParaRPr lang="en-US" sz="2400" dirty="0" smtClean="0"/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Let’s talk about one of them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832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64082" y="6172200"/>
            <a:ext cx="4979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 smtClean="0"/>
              <a:t>Sunnåker</a:t>
            </a:r>
            <a:r>
              <a:rPr lang="en-US" dirty="0" smtClean="0"/>
              <a:t> et al. (2013)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545" y="900862"/>
            <a:ext cx="5808130" cy="5927601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sz="4000" dirty="0" smtClean="0"/>
              <a:t>Approximate Bayesian Computation (ABC)</a:t>
            </a:r>
          </a:p>
        </p:txBody>
      </p:sp>
      <p:sp>
        <p:nvSpPr>
          <p:cNvPr id="4" name="Rectangle 3"/>
          <p:cNvSpPr/>
          <p:nvPr/>
        </p:nvSpPr>
        <p:spPr>
          <a:xfrm>
            <a:off x="6039396" y="2289077"/>
            <a:ext cx="1477279" cy="767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11909" y="4966846"/>
            <a:ext cx="1477279" cy="767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17958" y="3982092"/>
            <a:ext cx="1477279" cy="13787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44469" y="5404252"/>
            <a:ext cx="1772206" cy="767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417958" y="2451527"/>
            <a:ext cx="2229306" cy="646331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Summary statistic from real data set.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52508" y="1414768"/>
            <a:ext cx="2229306" cy="92333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Simulate under a variety of parameter values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02513" y="3520427"/>
            <a:ext cx="2229306" cy="92333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Which simulations “look like” our real data?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320470" y="5506706"/>
            <a:ext cx="2933348" cy="120032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Estimate posterior probability distribution of model </a:t>
            </a:r>
            <a:r>
              <a:rPr lang="en-US" dirty="0" err="1" smtClean="0"/>
              <a:t>params</a:t>
            </a:r>
            <a:r>
              <a:rPr lang="en-US" dirty="0" smtClean="0"/>
              <a:t> from these “accepted simulations”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967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536918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 smtClean="0"/>
              <a:t>Benefits of ABC: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 smtClean="0"/>
              <a:t>flexibility: if you can simulate it and summarize it, then you can do inference (in principle)!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 smtClean="0"/>
              <a:t>produces posterior density</a:t>
            </a:r>
            <a:endParaRPr lang="en-US" sz="2800" dirty="0" smtClean="0"/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sz="4000" dirty="0" smtClean="0"/>
              <a:t>Strengths and limitations of ABC</a:t>
            </a:r>
            <a:endParaRPr lang="en-US" sz="4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0" y="3850511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 smtClean="0"/>
              <a:t>Weaknesses: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 smtClean="0"/>
              <a:t>you typically need a lot of simulations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 smtClean="0"/>
              <a:t>for every prediction we have to examine entire training set</a:t>
            </a:r>
            <a:endParaRPr lang="en-US" sz="280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0" y="5747036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 smtClean="0"/>
              <a:t>What about machine learning?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754307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abcrf’s</a:t>
            </a:r>
            <a:r>
              <a:rPr lang="en-US" dirty="0" smtClean="0"/>
              <a:t> approach to demographic model selection</a:t>
            </a:r>
            <a:endParaRPr lang="en-US" dirty="0"/>
          </a:p>
        </p:txBody>
      </p:sp>
      <p:pic>
        <p:nvPicPr>
          <p:cNvPr id="4" name="Picture 3" descr="random_forest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3155" y="1500321"/>
            <a:ext cx="7769412" cy="50159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912713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/>
              <a:t>acbrf</a:t>
            </a:r>
            <a:r>
              <a:rPr lang="en-US" sz="2800" dirty="0" smtClean="0"/>
              <a:t> is just a Rando</a:t>
            </a:r>
            <a:r>
              <a:rPr lang="en-US" sz="2800" dirty="0" smtClean="0"/>
              <a:t>m Forest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222853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sz="4000" dirty="0" err="1" smtClean="0"/>
              <a:t>abcrf</a:t>
            </a:r>
            <a:r>
              <a:rPr lang="en-US" sz="4000" dirty="0" smtClean="0"/>
              <a:t> beats ABC, and does it with fewer simulations</a:t>
            </a:r>
            <a:endParaRPr lang="en-US" sz="4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7241270" y="6369836"/>
            <a:ext cx="18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Pudlo</a:t>
            </a:r>
            <a:r>
              <a:rPr lang="en-US" dirty="0" smtClean="0"/>
              <a:t> et al. (2016)</a:t>
            </a:r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524869"/>
              </p:ext>
            </p:extLst>
          </p:nvPr>
        </p:nvGraphicFramePr>
        <p:xfrm>
          <a:off x="426960" y="2025805"/>
          <a:ext cx="8342896" cy="2103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5724"/>
                <a:gridCol w="2085724"/>
                <a:gridCol w="2085724"/>
                <a:gridCol w="2085724"/>
              </a:tblGrid>
              <a:tr h="92596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Method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Error</a:t>
                      </a:r>
                      <a:r>
                        <a:rPr lang="en-US" sz="2400" baseline="0" dirty="0" smtClean="0"/>
                        <a:t> with 10,000 training examples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Error</a:t>
                      </a:r>
                      <a:r>
                        <a:rPr lang="en-US" sz="2400" baseline="0" dirty="0" smtClean="0"/>
                        <a:t> with 20,000 training examples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Error</a:t>
                      </a:r>
                      <a:r>
                        <a:rPr lang="en-US" sz="2400" baseline="0" dirty="0" smtClean="0"/>
                        <a:t> with 50,000 training examples</a:t>
                      </a:r>
                      <a:endParaRPr lang="en-US" sz="2400" dirty="0" smtClean="0"/>
                    </a:p>
                  </a:txBody>
                  <a:tcPr/>
                </a:tc>
              </a:tr>
              <a:tr h="292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ABC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57.46%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53.76%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51.03%</a:t>
                      </a:r>
                      <a:endParaRPr lang="en-US" sz="2400" dirty="0"/>
                    </a:p>
                  </a:txBody>
                  <a:tcPr/>
                </a:tc>
              </a:tr>
              <a:tr h="292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abcrf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40.18%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38.94%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37.63%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4953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Random Forest </a:t>
            </a:r>
            <a:r>
              <a:rPr lang="en-US" dirty="0" err="1"/>
              <a:t>Regressor</a:t>
            </a:r>
            <a:endParaRPr lang="en-US" dirty="0"/>
          </a:p>
        </p:txBody>
      </p:sp>
      <p:cxnSp>
        <p:nvCxnSpPr>
          <p:cNvPr id="4" name="Straight Connector 3"/>
          <p:cNvCxnSpPr>
            <a:stCxn id="9" idx="2"/>
          </p:cNvCxnSpPr>
          <p:nvPr/>
        </p:nvCxnSpPr>
        <p:spPr>
          <a:xfrm>
            <a:off x="3009900" y="22860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286000" y="1752600"/>
            <a:ext cx="1447800" cy="533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Feature 1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0" name="Straight Connector 19"/>
          <p:cNvCxnSpPr>
            <a:stCxn id="9" idx="2"/>
          </p:cNvCxnSpPr>
          <p:nvPr/>
        </p:nvCxnSpPr>
        <p:spPr>
          <a:xfrm flipH="1">
            <a:off x="2286000" y="22860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219200" y="3124200"/>
            <a:ext cx="1447800" cy="533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Feature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352800" y="3124200"/>
            <a:ext cx="1447800" cy="5334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Feature 3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Connector 26"/>
          <p:cNvCxnSpPr>
            <a:stCxn id="24" idx="2"/>
          </p:cNvCxnSpPr>
          <p:nvPr/>
        </p:nvCxnSpPr>
        <p:spPr>
          <a:xfrm>
            <a:off x="1943100" y="36576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4" idx="2"/>
          </p:cNvCxnSpPr>
          <p:nvPr/>
        </p:nvCxnSpPr>
        <p:spPr>
          <a:xfrm flipH="1">
            <a:off x="1219200" y="36576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5" idx="2"/>
          </p:cNvCxnSpPr>
          <p:nvPr/>
        </p:nvCxnSpPr>
        <p:spPr>
          <a:xfrm>
            <a:off x="4076700" y="3657600"/>
            <a:ext cx="7239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25" idx="2"/>
          </p:cNvCxnSpPr>
          <p:nvPr/>
        </p:nvCxnSpPr>
        <p:spPr>
          <a:xfrm flipH="1">
            <a:off x="3429000" y="3657600"/>
            <a:ext cx="647700" cy="838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587643" y="4495800"/>
            <a:ext cx="1298589" cy="5079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16, 17, 20, 27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438400" y="4495800"/>
            <a:ext cx="457200" cy="457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265146" y="4495799"/>
            <a:ext cx="992654" cy="5079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50, 55, 57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3067708" y="4495800"/>
            <a:ext cx="876300" cy="5079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31, 40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3352800" y="24384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&gt;0.67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981200" y="24384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≤0.33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2299512" y="38100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&gt;0.87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927912" y="38100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≤0.13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4495800" y="382166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&gt;0.55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3124200" y="382166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≤0.45</a:t>
            </a:r>
            <a:endParaRPr lang="en-US" dirty="0"/>
          </a:p>
        </p:txBody>
      </p:sp>
      <p:grpSp>
        <p:nvGrpSpPr>
          <p:cNvPr id="43" name="Group 42"/>
          <p:cNvGrpSpPr>
            <a:grpSpLocks noChangeAspect="1"/>
          </p:cNvGrpSpPr>
          <p:nvPr/>
        </p:nvGrpSpPr>
        <p:grpSpPr>
          <a:xfrm>
            <a:off x="5912203" y="1295400"/>
            <a:ext cx="2469797" cy="1757174"/>
            <a:chOff x="4325185" y="1447800"/>
            <a:chExt cx="4498325" cy="3200400"/>
          </a:xfrm>
        </p:grpSpPr>
        <p:cxnSp>
          <p:nvCxnSpPr>
            <p:cNvPr id="49" name="Straight Connector 48"/>
            <p:cNvCxnSpPr>
              <a:stCxn id="50" idx="2"/>
            </p:cNvCxnSpPr>
            <p:nvPr/>
          </p:nvCxnSpPr>
          <p:spPr>
            <a:xfrm>
              <a:off x="65151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5791200" y="14478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Feature 2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Connector 50"/>
            <p:cNvCxnSpPr>
              <a:stCxn id="50" idx="2"/>
            </p:cNvCxnSpPr>
            <p:nvPr/>
          </p:nvCxnSpPr>
          <p:spPr>
            <a:xfrm flipH="1">
              <a:off x="57912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47244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Feature 5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8580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Feature 7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4" name="Straight Connector 53"/>
            <p:cNvCxnSpPr>
              <a:stCxn id="52" idx="2"/>
            </p:cNvCxnSpPr>
            <p:nvPr/>
          </p:nvCxnSpPr>
          <p:spPr>
            <a:xfrm>
              <a:off x="54483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52" idx="2"/>
            </p:cNvCxnSpPr>
            <p:nvPr/>
          </p:nvCxnSpPr>
          <p:spPr>
            <a:xfrm flipH="1">
              <a:off x="47244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53" idx="2"/>
            </p:cNvCxnSpPr>
            <p:nvPr/>
          </p:nvCxnSpPr>
          <p:spPr>
            <a:xfrm>
              <a:off x="75819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53" idx="2"/>
            </p:cNvCxnSpPr>
            <p:nvPr/>
          </p:nvCxnSpPr>
          <p:spPr>
            <a:xfrm flipH="1">
              <a:off x="6934200" y="3352800"/>
              <a:ext cx="6477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57"/>
            <p:cNvSpPr/>
            <p:nvPr/>
          </p:nvSpPr>
          <p:spPr>
            <a:xfrm>
              <a:off x="4357699" y="4191000"/>
              <a:ext cx="808849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16, 17</a:t>
              </a:r>
              <a:endParaRPr lang="en-US" sz="700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791200" y="4191000"/>
              <a:ext cx="782230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40, 50, 55</a:t>
              </a:r>
              <a:endParaRPr lang="en-US" sz="700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7939099" y="4191000"/>
              <a:ext cx="746310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3, 20, 27</a:t>
              </a:r>
              <a:endParaRPr lang="en-US" sz="700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671074" y="4191000"/>
              <a:ext cx="607528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31, 57</a:t>
              </a:r>
              <a:endParaRPr lang="en-US" sz="700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57999" y="2133601"/>
              <a:ext cx="855225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&gt;0.78</a:t>
              </a:r>
              <a:endParaRPr lang="en-US" sz="1000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53871" y="2133601"/>
              <a:ext cx="894530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≤0.22</a:t>
              </a:r>
              <a:endParaRPr lang="en-US" sz="1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46004" y="3505200"/>
              <a:ext cx="85693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&gt;0.4</a:t>
              </a:r>
              <a:endParaRPr lang="en-US" sz="1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325185" y="3505200"/>
              <a:ext cx="979464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≤0.6</a:t>
              </a:r>
              <a:endParaRPr lang="en-US" sz="1000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7922724" y="3516868"/>
              <a:ext cx="90078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&gt;0.9</a:t>
              </a:r>
              <a:endParaRPr lang="en-US" sz="10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464156" y="3516868"/>
              <a:ext cx="848971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≤0.1</a:t>
              </a:r>
              <a:endParaRPr lang="en-US" sz="1000" dirty="0"/>
            </a:p>
          </p:txBody>
        </p:sp>
      </p:grpSp>
      <p:grpSp>
        <p:nvGrpSpPr>
          <p:cNvPr id="69" name="Group 68"/>
          <p:cNvGrpSpPr>
            <a:grpSpLocks noChangeAspect="1"/>
          </p:cNvGrpSpPr>
          <p:nvPr/>
        </p:nvGrpSpPr>
        <p:grpSpPr>
          <a:xfrm>
            <a:off x="5911099" y="3957826"/>
            <a:ext cx="2470901" cy="1757174"/>
            <a:chOff x="4323174" y="1447800"/>
            <a:chExt cx="4500336" cy="3200400"/>
          </a:xfrm>
        </p:grpSpPr>
        <p:cxnSp>
          <p:nvCxnSpPr>
            <p:cNvPr id="70" name="Straight Connector 69"/>
            <p:cNvCxnSpPr>
              <a:stCxn id="71" idx="2"/>
            </p:cNvCxnSpPr>
            <p:nvPr/>
          </p:nvCxnSpPr>
          <p:spPr>
            <a:xfrm>
              <a:off x="65151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5791200" y="14478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Feature 2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72" name="Straight Connector 71"/>
            <p:cNvCxnSpPr>
              <a:stCxn id="71" idx="2"/>
            </p:cNvCxnSpPr>
            <p:nvPr/>
          </p:nvCxnSpPr>
          <p:spPr>
            <a:xfrm flipH="1">
              <a:off x="5791200" y="19812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tangle 72"/>
            <p:cNvSpPr/>
            <p:nvPr/>
          </p:nvSpPr>
          <p:spPr>
            <a:xfrm>
              <a:off x="47244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Feature 5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858000" y="2819400"/>
              <a:ext cx="1447800" cy="533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Feature 7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75" name="Straight Connector 74"/>
            <p:cNvCxnSpPr>
              <a:stCxn id="73" idx="2"/>
            </p:cNvCxnSpPr>
            <p:nvPr/>
          </p:nvCxnSpPr>
          <p:spPr>
            <a:xfrm>
              <a:off x="54483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stCxn id="73" idx="2"/>
            </p:cNvCxnSpPr>
            <p:nvPr/>
          </p:nvCxnSpPr>
          <p:spPr>
            <a:xfrm flipH="1">
              <a:off x="47244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>
              <a:stCxn id="74" idx="2"/>
            </p:cNvCxnSpPr>
            <p:nvPr/>
          </p:nvCxnSpPr>
          <p:spPr>
            <a:xfrm>
              <a:off x="7581900" y="3352800"/>
              <a:ext cx="7239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stCxn id="74" idx="2"/>
            </p:cNvCxnSpPr>
            <p:nvPr/>
          </p:nvCxnSpPr>
          <p:spPr>
            <a:xfrm flipH="1">
              <a:off x="6934200" y="3352800"/>
              <a:ext cx="647700" cy="838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78"/>
            <p:cNvSpPr/>
            <p:nvPr/>
          </p:nvSpPr>
          <p:spPr>
            <a:xfrm>
              <a:off x="4323174" y="4191000"/>
              <a:ext cx="858070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55, 57</a:t>
              </a:r>
              <a:endParaRPr lang="en-US" sz="700" dirty="0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929303" y="4191000"/>
              <a:ext cx="506023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50</a:t>
              </a:r>
              <a:endParaRPr lang="en-US" sz="700" dirty="0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922724" y="4191000"/>
              <a:ext cx="900786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20, 27, 31, 40</a:t>
              </a:r>
              <a:endParaRPr lang="en-US" sz="700" dirty="0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6636550" y="4191000"/>
              <a:ext cx="876298" cy="4572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3, 16, 17</a:t>
              </a:r>
              <a:endParaRPr lang="en-US" sz="7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857999" y="2133601"/>
              <a:ext cx="855225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&gt;0.1</a:t>
              </a:r>
              <a:endParaRPr lang="en-US" sz="10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53871" y="2133601"/>
              <a:ext cx="894530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≤0.9</a:t>
              </a:r>
              <a:endParaRPr lang="en-US" sz="10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5746004" y="3505200"/>
              <a:ext cx="85693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&gt;0.39</a:t>
              </a:r>
              <a:endParaRPr lang="en-US" sz="1000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4325185" y="3505200"/>
              <a:ext cx="979464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≤0.61</a:t>
              </a:r>
              <a:endParaRPr lang="en-US" sz="1000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922724" y="3516868"/>
              <a:ext cx="900786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&gt;0.85</a:t>
              </a:r>
              <a:endParaRPr lang="en-US" sz="1000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464156" y="3516868"/>
              <a:ext cx="848971" cy="448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≤0.15</a:t>
              </a:r>
              <a:endParaRPr lang="en-US" sz="1000" dirty="0"/>
            </a:p>
          </p:txBody>
        </p:sp>
      </p:grpSp>
      <p:sp>
        <p:nvSpPr>
          <p:cNvPr id="90" name="TextBox 89"/>
          <p:cNvSpPr txBox="1"/>
          <p:nvPr/>
        </p:nvSpPr>
        <p:spPr>
          <a:xfrm>
            <a:off x="5334000" y="2286000"/>
            <a:ext cx="609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…</a:t>
            </a:r>
            <a:endParaRPr lang="en-US" sz="3200" dirty="0"/>
          </a:p>
        </p:txBody>
      </p:sp>
      <p:sp>
        <p:nvSpPr>
          <p:cNvPr id="92" name="TextBox 91"/>
          <p:cNvSpPr txBox="1"/>
          <p:nvPr/>
        </p:nvSpPr>
        <p:spPr>
          <a:xfrm rot="5400000">
            <a:off x="6946612" y="3212812"/>
            <a:ext cx="609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…</a:t>
            </a:r>
            <a:endParaRPr lang="en-US" sz="3200" dirty="0"/>
          </a:p>
        </p:txBody>
      </p:sp>
      <p:sp>
        <p:nvSpPr>
          <p:cNvPr id="91" name="Rectangle 90"/>
          <p:cNvSpPr/>
          <p:nvPr/>
        </p:nvSpPr>
        <p:spPr>
          <a:xfrm>
            <a:off x="152400" y="990600"/>
            <a:ext cx="8839200" cy="48768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 rot="19452148">
            <a:off x="3258856" y="940692"/>
            <a:ext cx="1371600" cy="4775253"/>
          </a:xfrm>
          <a:prstGeom prst="ellipse">
            <a:avLst/>
          </a:prstGeom>
          <a:noFill/>
          <a:ln w="762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081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3521582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18958"/>
            <a:ext cx="9144000" cy="1535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en-US" dirty="0"/>
              <a:t>P</a:t>
            </a:r>
            <a:r>
              <a:rPr lang="en-US" dirty="0" smtClean="0"/>
              <a:t>arameter inference with </a:t>
            </a:r>
            <a:r>
              <a:rPr lang="en-US" dirty="0" err="1" smtClean="0"/>
              <a:t>abcrf</a:t>
            </a:r>
            <a:endParaRPr lang="en-US" dirty="0" smtClean="0"/>
          </a:p>
          <a:p>
            <a:pPr eaLnBrk="1" hangingPunct="1"/>
            <a:endParaRPr lang="en-US" sz="1400" dirty="0" smtClean="0"/>
          </a:p>
          <a:p>
            <a:pPr eaLnBrk="1" hangingPunct="1"/>
            <a:r>
              <a:rPr lang="en-US" sz="2800" dirty="0" smtClean="0"/>
              <a:t>results on toy example, compared to various flavors of ABC:</a:t>
            </a:r>
            <a:endParaRPr lang="en-US" sz="28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7146490" y="6369836"/>
            <a:ext cx="198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Raynal</a:t>
            </a:r>
            <a:r>
              <a:rPr lang="en-US" dirty="0" smtClean="0"/>
              <a:t> et al. (2017)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3931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Promising, but probably needs more testing</a:t>
            </a:r>
            <a:r>
              <a:rPr lang="mr-IN" sz="2800" dirty="0" smtClean="0"/>
              <a:t>…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19" y="2578271"/>
            <a:ext cx="7708890" cy="139416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6803" y="3136521"/>
            <a:ext cx="3008611" cy="1077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Mean error for </a:t>
            </a:r>
            <a:r>
              <a:rPr lang="en-US" sz="2200" dirty="0" err="1" smtClean="0"/>
              <a:t>param</a:t>
            </a:r>
            <a:r>
              <a:rPr lang="en-US" sz="2200" dirty="0" smtClean="0"/>
              <a:t> 1:</a:t>
            </a:r>
          </a:p>
          <a:p>
            <a:r>
              <a:rPr lang="en-US" sz="2200" dirty="0" smtClean="0"/>
              <a:t>Mean error for </a:t>
            </a:r>
            <a:r>
              <a:rPr lang="en-US" sz="2200" dirty="0" err="1" smtClean="0"/>
              <a:t>param</a:t>
            </a:r>
            <a:r>
              <a:rPr lang="en-US" sz="2200" dirty="0" smtClean="0"/>
              <a:t> 2: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7336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Co-estimation of demography and selective sweeps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552"/>
          <a:stretch/>
        </p:blipFill>
        <p:spPr>
          <a:xfrm>
            <a:off x="75824" y="1132267"/>
            <a:ext cx="4275511" cy="33996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15416" y="6488668"/>
            <a:ext cx="5428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first real attempt: Sheehan and Song (2016)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22566"/>
          <a:stretch/>
        </p:blipFill>
        <p:spPr>
          <a:xfrm>
            <a:off x="4432017" y="1745537"/>
            <a:ext cx="4711983" cy="214768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9265" y="4651138"/>
            <a:ext cx="8582241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T</a:t>
            </a:r>
            <a:r>
              <a:rPr lang="en-US" sz="2200" dirty="0" smtClean="0"/>
              <a:t>hese two phenomena both confound efforts to make inferences about the other.</a:t>
            </a:r>
          </a:p>
          <a:p>
            <a:endParaRPr lang="en-US" sz="1200" dirty="0"/>
          </a:p>
          <a:p>
            <a:r>
              <a:rPr lang="en-US" sz="2200" dirty="0" smtClean="0"/>
              <a:t>Thus, co-estimation may be the most important outstanding problem in population genetics.</a:t>
            </a:r>
          </a:p>
          <a:p>
            <a:endParaRPr lang="en-US" sz="1200" dirty="0" smtClean="0"/>
          </a:p>
          <a:p>
            <a:r>
              <a:rPr lang="en-US" sz="2200" dirty="0" smtClean="0"/>
              <a:t>ML is one way to tackle it.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12139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071359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514350">
              <a:buAutoNum type="arabicParenR"/>
            </a:pPr>
            <a:r>
              <a:rPr lang="en-US" sz="2800" dirty="0" smtClean="0"/>
              <a:t>Machine learning approaches are well suited for demographic inference (natural alternative to ABC)</a:t>
            </a:r>
          </a:p>
          <a:p>
            <a:pPr marL="228600"/>
            <a:endParaRPr lang="en-US" sz="2800" dirty="0" smtClean="0"/>
          </a:p>
          <a:p>
            <a:pPr marL="742950" indent="-514350">
              <a:buAutoNum type="arabicParenR"/>
            </a:pPr>
            <a:r>
              <a:rPr lang="en-US" sz="2800" dirty="0" smtClean="0"/>
              <a:t>Has only just begun to be exploited.</a:t>
            </a:r>
            <a:endParaRPr lang="en-US" sz="2800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Summary </a:t>
            </a:r>
            <a:r>
              <a:rPr lang="mr-IN" dirty="0" smtClean="0"/>
              <a:t>–</a:t>
            </a:r>
            <a:r>
              <a:rPr lang="en-US" dirty="0" smtClean="0"/>
              <a:t> demographic inference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3877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 smtClean="0"/>
              <a:t>Part 3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rgbClr val="BFBFBF"/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/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897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Evolution at two linked loci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" y="5783210"/>
            <a:ext cx="9144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How does recombination alter the frequency of these haplotypes?</a:t>
            </a:r>
            <a:endParaRPr lang="en-US" sz="2600" dirty="0"/>
          </a:p>
        </p:txBody>
      </p:sp>
      <p:sp>
        <p:nvSpPr>
          <p:cNvPr id="10" name="TextBox 9"/>
          <p:cNvSpPr txBox="1"/>
          <p:nvPr/>
        </p:nvSpPr>
        <p:spPr>
          <a:xfrm>
            <a:off x="406479" y="3278864"/>
            <a:ext cx="374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A</a:t>
            </a:r>
            <a:endParaRPr lang="en-US" i="1" dirty="0"/>
          </a:p>
        </p:txBody>
      </p:sp>
      <p:sp>
        <p:nvSpPr>
          <p:cNvPr id="11" name="TextBox 10"/>
          <p:cNvSpPr txBox="1"/>
          <p:nvPr/>
        </p:nvSpPr>
        <p:spPr>
          <a:xfrm>
            <a:off x="2961067" y="3278864"/>
            <a:ext cx="36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B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21877" y="3068503"/>
            <a:ext cx="3595633" cy="260091"/>
          </a:xfrm>
          <a:prstGeom prst="roundRect">
            <a:avLst>
              <a:gd name="adj" fmla="val 50000"/>
            </a:avLst>
          </a:prstGeom>
          <a:noFill/>
          <a:ln w="285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534994" y="2716614"/>
            <a:ext cx="0" cy="351889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104884" y="2716614"/>
            <a:ext cx="0" cy="351889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659059" y="2655416"/>
            <a:ext cx="320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r</a:t>
            </a:r>
            <a:endParaRPr lang="en-US" i="1" dirty="0"/>
          </a:p>
        </p:txBody>
      </p:sp>
      <p:cxnSp>
        <p:nvCxnSpPr>
          <p:cNvPr id="18" name="Straight Arrow Connector 17"/>
          <p:cNvCxnSpPr>
            <a:stCxn id="16" idx="3"/>
          </p:cNvCxnSpPr>
          <p:nvPr/>
        </p:nvCxnSpPr>
        <p:spPr>
          <a:xfrm>
            <a:off x="1979329" y="2840082"/>
            <a:ext cx="112555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6" idx="1"/>
          </p:cNvCxnSpPr>
          <p:nvPr/>
        </p:nvCxnSpPr>
        <p:spPr>
          <a:xfrm flipH="1" flipV="1">
            <a:off x="534994" y="2839010"/>
            <a:ext cx="1124065" cy="107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491639" y="2061607"/>
            <a:ext cx="466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27" name="TextBox 26"/>
          <p:cNvSpPr txBox="1"/>
          <p:nvPr/>
        </p:nvSpPr>
        <p:spPr>
          <a:xfrm>
            <a:off x="7046227" y="2061607"/>
            <a:ext cx="456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28" name="Rounded Rectangle 27"/>
          <p:cNvSpPr/>
          <p:nvPr/>
        </p:nvSpPr>
        <p:spPr>
          <a:xfrm>
            <a:off x="4207037" y="1851246"/>
            <a:ext cx="3595633" cy="260091"/>
          </a:xfrm>
          <a:prstGeom prst="roundRect">
            <a:avLst>
              <a:gd name="adj" fmla="val 50000"/>
            </a:avLst>
          </a:prstGeom>
          <a:noFill/>
          <a:ln w="285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4620154" y="1851246"/>
            <a:ext cx="0" cy="260091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7190044" y="1851246"/>
            <a:ext cx="0" cy="260091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491639" y="2973457"/>
            <a:ext cx="466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37" name="TextBox 36"/>
          <p:cNvSpPr txBox="1"/>
          <p:nvPr/>
        </p:nvSpPr>
        <p:spPr>
          <a:xfrm>
            <a:off x="7046227" y="2973457"/>
            <a:ext cx="456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</a:t>
            </a:r>
            <a:r>
              <a:rPr lang="en-US" sz="2400" baseline="-25000" dirty="0" smtClean="0"/>
              <a:t>2</a:t>
            </a:r>
            <a:endParaRPr lang="en-US" sz="2400" baseline="-25000" dirty="0"/>
          </a:p>
        </p:txBody>
      </p:sp>
      <p:sp>
        <p:nvSpPr>
          <p:cNvPr id="38" name="Rounded Rectangle 37"/>
          <p:cNvSpPr/>
          <p:nvPr/>
        </p:nvSpPr>
        <p:spPr>
          <a:xfrm>
            <a:off x="4207037" y="2763096"/>
            <a:ext cx="3595633" cy="260091"/>
          </a:xfrm>
          <a:prstGeom prst="roundRect">
            <a:avLst>
              <a:gd name="adj" fmla="val 50000"/>
            </a:avLst>
          </a:prstGeom>
          <a:noFill/>
          <a:ln w="285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4620154" y="2763096"/>
            <a:ext cx="0" cy="260091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7190044" y="2763096"/>
            <a:ext cx="0" cy="260091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491639" y="3906131"/>
            <a:ext cx="466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</a:t>
            </a:r>
            <a:r>
              <a:rPr lang="en-US" sz="2400" baseline="-25000" dirty="0" smtClean="0"/>
              <a:t>2</a:t>
            </a:r>
            <a:endParaRPr lang="en-US" sz="2400" baseline="-25000" dirty="0"/>
          </a:p>
        </p:txBody>
      </p:sp>
      <p:sp>
        <p:nvSpPr>
          <p:cNvPr id="42" name="TextBox 41"/>
          <p:cNvSpPr txBox="1"/>
          <p:nvPr/>
        </p:nvSpPr>
        <p:spPr>
          <a:xfrm>
            <a:off x="7046227" y="3906131"/>
            <a:ext cx="456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43" name="Rounded Rectangle 42"/>
          <p:cNvSpPr/>
          <p:nvPr/>
        </p:nvSpPr>
        <p:spPr>
          <a:xfrm>
            <a:off x="4207037" y="3695770"/>
            <a:ext cx="3595633" cy="260091"/>
          </a:xfrm>
          <a:prstGeom prst="roundRect">
            <a:avLst>
              <a:gd name="adj" fmla="val 50000"/>
            </a:avLst>
          </a:prstGeom>
          <a:noFill/>
          <a:ln w="285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/>
          <p:nvPr/>
        </p:nvCxnSpPr>
        <p:spPr>
          <a:xfrm flipV="1">
            <a:off x="4620154" y="3695770"/>
            <a:ext cx="0" cy="260091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V="1">
            <a:off x="7190044" y="3695770"/>
            <a:ext cx="0" cy="260091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491639" y="4838807"/>
            <a:ext cx="466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</a:t>
            </a:r>
            <a:r>
              <a:rPr lang="en-US" sz="2400" baseline="-25000" dirty="0" smtClean="0"/>
              <a:t>2</a:t>
            </a:r>
            <a:endParaRPr lang="en-US" sz="2400" baseline="-25000" dirty="0"/>
          </a:p>
        </p:txBody>
      </p:sp>
      <p:sp>
        <p:nvSpPr>
          <p:cNvPr id="47" name="TextBox 46"/>
          <p:cNvSpPr txBox="1"/>
          <p:nvPr/>
        </p:nvSpPr>
        <p:spPr>
          <a:xfrm>
            <a:off x="7046227" y="4838807"/>
            <a:ext cx="456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</a:t>
            </a:r>
            <a:r>
              <a:rPr lang="en-US" sz="2400" baseline="-25000" dirty="0" smtClean="0"/>
              <a:t>2</a:t>
            </a:r>
            <a:endParaRPr lang="en-US" sz="2400" baseline="-25000" dirty="0"/>
          </a:p>
        </p:txBody>
      </p:sp>
      <p:sp>
        <p:nvSpPr>
          <p:cNvPr id="48" name="Rounded Rectangle 47"/>
          <p:cNvSpPr/>
          <p:nvPr/>
        </p:nvSpPr>
        <p:spPr>
          <a:xfrm>
            <a:off x="4207037" y="4628446"/>
            <a:ext cx="3595633" cy="260091"/>
          </a:xfrm>
          <a:prstGeom prst="roundRect">
            <a:avLst>
              <a:gd name="adj" fmla="val 50000"/>
            </a:avLst>
          </a:prstGeom>
          <a:noFill/>
          <a:ln w="285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/>
          <p:nvPr/>
        </p:nvCxnSpPr>
        <p:spPr>
          <a:xfrm flipV="1">
            <a:off x="4620154" y="4628446"/>
            <a:ext cx="0" cy="260091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7190044" y="4628446"/>
            <a:ext cx="0" cy="260091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8139892" y="1649672"/>
            <a:ext cx="462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52" name="TextBox 51"/>
          <p:cNvSpPr txBox="1"/>
          <p:nvPr/>
        </p:nvSpPr>
        <p:spPr>
          <a:xfrm>
            <a:off x="8139892" y="2563083"/>
            <a:ext cx="462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/>
              <a:t>2</a:t>
            </a:r>
            <a:endParaRPr lang="en-US" sz="2400" baseline="-25000" dirty="0"/>
          </a:p>
        </p:txBody>
      </p:sp>
      <p:sp>
        <p:nvSpPr>
          <p:cNvPr id="53" name="TextBox 52"/>
          <p:cNvSpPr txBox="1"/>
          <p:nvPr/>
        </p:nvSpPr>
        <p:spPr>
          <a:xfrm>
            <a:off x="8139892" y="3494196"/>
            <a:ext cx="462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/>
              <a:t>3</a:t>
            </a:r>
            <a:endParaRPr lang="en-US" sz="2400" baseline="-25000" dirty="0"/>
          </a:p>
        </p:txBody>
      </p:sp>
      <p:sp>
        <p:nvSpPr>
          <p:cNvPr id="54" name="TextBox 53"/>
          <p:cNvSpPr txBox="1"/>
          <p:nvPr/>
        </p:nvSpPr>
        <p:spPr>
          <a:xfrm>
            <a:off x="8149942" y="4426872"/>
            <a:ext cx="4657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/>
              <a:t>4</a:t>
            </a:r>
            <a:endParaRPr lang="en-US" sz="2400" baseline="-25000" dirty="0"/>
          </a:p>
        </p:txBody>
      </p:sp>
      <p:sp>
        <p:nvSpPr>
          <p:cNvPr id="56" name="TextBox 55"/>
          <p:cNvSpPr txBox="1"/>
          <p:nvPr/>
        </p:nvSpPr>
        <p:spPr>
          <a:xfrm>
            <a:off x="4207037" y="1310939"/>
            <a:ext cx="3595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Haplotype</a:t>
            </a:r>
            <a:endParaRPr lang="en-US" sz="2400" dirty="0"/>
          </a:p>
        </p:txBody>
      </p:sp>
      <p:sp>
        <p:nvSpPr>
          <p:cNvPr id="57" name="TextBox 56"/>
          <p:cNvSpPr txBox="1"/>
          <p:nvPr/>
        </p:nvSpPr>
        <p:spPr>
          <a:xfrm>
            <a:off x="7619673" y="1232506"/>
            <a:ext cx="1484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Frequency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64830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i="1" dirty="0" smtClean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4800" dirty="0" smtClean="0">
                <a:latin typeface="Calibri"/>
                <a:ea typeface="Lucida Grande"/>
                <a:cs typeface="Calibri"/>
              </a:rPr>
              <a:t> (nucleotide diversity)</a:t>
            </a:r>
            <a:endParaRPr lang="en-US" sz="4800" dirty="0">
              <a:latin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3064" y="1615420"/>
            <a:ext cx="8580259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2800" dirty="0" smtClean="0">
                <a:latin typeface="Times New Roman"/>
                <a:ea typeface="Lucida Grande"/>
                <a:cs typeface="Times New Roman"/>
              </a:rPr>
              <a:t>: </a:t>
            </a:r>
            <a:r>
              <a:rPr lang="en-US" sz="2800" dirty="0" smtClean="0"/>
              <a:t>Average pairwise diversity</a:t>
            </a:r>
          </a:p>
          <a:p>
            <a:endParaRPr lang="en-US" sz="28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If we grab two random chromosomes, how likely are they to be a heterozygote?</a:t>
            </a:r>
          </a:p>
          <a:p>
            <a:r>
              <a:rPr lang="en-US" sz="2400" dirty="0" smtClean="0"/>
              <a:t>Can be measured at one site or averaged/summed across sites</a:t>
            </a:r>
          </a:p>
          <a:p>
            <a:endParaRPr lang="en-US" sz="2400" dirty="0" smtClean="0"/>
          </a:p>
          <a:p>
            <a:r>
              <a:rPr lang="en-US" sz="2400" dirty="0" smtClean="0"/>
              <a:t>Intimately connected to several key population genetic models/processes</a:t>
            </a:r>
            <a:endParaRPr lang="en-US" sz="2000" dirty="0"/>
          </a:p>
          <a:p>
            <a:endParaRPr lang="en-US" sz="2000" dirty="0" smtClean="0"/>
          </a:p>
          <a:p>
            <a:r>
              <a:rPr lang="en-US" sz="2400" dirty="0" smtClean="0"/>
              <a:t>But not very useful for inference, on its own</a:t>
            </a:r>
            <a:r>
              <a:rPr lang="mr-IN" sz="2400" dirty="0" smtClean="0"/>
              <a:t>…</a:t>
            </a:r>
            <a:endParaRPr lang="en-US" sz="2400" dirty="0" smtClean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3658347"/>
              </p:ext>
            </p:extLst>
          </p:nvPr>
        </p:nvGraphicFramePr>
        <p:xfrm>
          <a:off x="3025775" y="2020888"/>
          <a:ext cx="2497138" cy="114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1" name="Equation" r:id="rId4" imgW="1079500" imgH="495300" progId="Equation.3">
                  <p:embed/>
                </p:oleObj>
              </mc:Choice>
              <mc:Fallback>
                <p:oleObj name="Equation" r:id="rId4" imgW="10795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25775" y="2020888"/>
                        <a:ext cx="2497138" cy="114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725792" y="1938652"/>
            <a:ext cx="25887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where </a:t>
            </a:r>
            <a:r>
              <a:rPr lang="en-US" sz="2000" i="1" dirty="0" smtClean="0"/>
              <a:t>n</a:t>
            </a:r>
            <a:r>
              <a:rPr lang="en-US" sz="2000" dirty="0" smtClean="0"/>
              <a:t>=sample size</a:t>
            </a:r>
          </a:p>
          <a:p>
            <a:r>
              <a:rPr lang="en-US" sz="2000" i="1" dirty="0">
                <a:latin typeface="Times New Roman"/>
                <a:ea typeface="Lucida Grande"/>
                <a:cs typeface="Times New Roman"/>
              </a:rPr>
              <a:t>π</a:t>
            </a:r>
            <a:r>
              <a:rPr lang="en-US" sz="20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000" baseline="-25000" dirty="0" err="1" smtClean="0">
                <a:latin typeface="Times New Roman"/>
                <a:cs typeface="Times New Roman"/>
              </a:rPr>
              <a:t>,</a:t>
            </a:r>
            <a:r>
              <a:rPr lang="en-US" sz="2000" i="1" baseline="-25000" dirty="0" err="1" smtClean="0">
                <a:latin typeface="Times New Roman"/>
                <a:cs typeface="Times New Roman"/>
              </a:rPr>
              <a:t>j</a:t>
            </a:r>
            <a:r>
              <a:rPr lang="en-US" sz="2000" dirty="0" smtClean="0"/>
              <a:t>=the fraction of sites that differ between sequences </a:t>
            </a:r>
            <a:r>
              <a:rPr lang="en-US" sz="2000" i="1" dirty="0" err="1" smtClean="0">
                <a:latin typeface="Times New Roman"/>
                <a:cs typeface="Times New Roman"/>
              </a:rPr>
              <a:t>i</a:t>
            </a:r>
            <a:r>
              <a:rPr lang="en-US" sz="2000" dirty="0" smtClean="0"/>
              <a:t> and </a:t>
            </a:r>
            <a:r>
              <a:rPr lang="en-US" sz="2000" i="1" dirty="0" smtClean="0">
                <a:latin typeface="Times New Roman"/>
                <a:cs typeface="Times New Roman"/>
              </a:rPr>
              <a:t>j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6460866" y="6487067"/>
            <a:ext cx="2683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 smtClean="0"/>
              <a:t>Nei</a:t>
            </a:r>
            <a:r>
              <a:rPr lang="en-US" dirty="0" smtClean="0"/>
              <a:t> and Li (1979)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491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in haplotype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i="1" dirty="0" smtClean="0">
                <a:latin typeface="Times Roman"/>
                <a:cs typeface="Times Roman"/>
              </a:rPr>
              <a:t>x’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dirty="0" smtClean="0">
                <a:latin typeface="Times Roman"/>
                <a:cs typeface="Times Roman"/>
              </a:rPr>
              <a:t> = (1 </a:t>
            </a:r>
            <a:r>
              <a:rPr lang="mr-IN" sz="2800" dirty="0" smtClean="0">
                <a:latin typeface="Times Roman"/>
                <a:cs typeface="Times Roman"/>
              </a:rPr>
              <a:t>–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en-US" sz="2800" i="1" dirty="0" smtClean="0">
                <a:latin typeface="Times Roman"/>
                <a:cs typeface="Times Roman"/>
              </a:rPr>
              <a:t>r</a:t>
            </a:r>
            <a:r>
              <a:rPr lang="en-US" sz="2800" dirty="0" smtClean="0">
                <a:latin typeface="Times Roman"/>
                <a:cs typeface="Times Roman"/>
              </a:rPr>
              <a:t>)</a:t>
            </a:r>
            <a:r>
              <a:rPr lang="en-US" sz="2800" i="1" dirty="0">
                <a:latin typeface="Times Roman"/>
                <a:cs typeface="Times Roman"/>
              </a:rPr>
              <a:t> </a:t>
            </a:r>
            <a:r>
              <a:rPr lang="en-US" sz="2800" i="1" dirty="0" smtClean="0">
                <a:latin typeface="Times Roman"/>
                <a:cs typeface="Times Roman"/>
              </a:rPr>
              <a:t>x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dirty="0" smtClean="0">
                <a:latin typeface="Times Roman"/>
                <a:cs typeface="Times Roman"/>
              </a:rPr>
              <a:t> + </a:t>
            </a:r>
            <a:r>
              <a:rPr lang="en-US" sz="2800" i="1" dirty="0" smtClean="0">
                <a:latin typeface="Times Roman"/>
                <a:cs typeface="Times Roman"/>
              </a:rPr>
              <a:t>rp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2</a:t>
            </a:r>
            <a:endParaRPr lang="en-US" sz="2800" dirty="0" smtClean="0">
              <a:latin typeface="Times Roman"/>
              <a:cs typeface="Times Roman"/>
            </a:endParaRPr>
          </a:p>
          <a:p>
            <a:pPr marL="0" indent="0">
              <a:buNone/>
            </a:pPr>
            <a:endParaRPr lang="en-US" sz="2800" baseline="-25000" dirty="0">
              <a:latin typeface="Times Roman"/>
              <a:cs typeface="Times Roman"/>
            </a:endParaRPr>
          </a:p>
          <a:p>
            <a:pPr marL="0" indent="0">
              <a:buNone/>
            </a:pPr>
            <a:r>
              <a:rPr lang="en-US" sz="2800" dirty="0" smtClean="0">
                <a:latin typeface="Times Roman"/>
                <a:ea typeface="Lucida Grande"/>
                <a:cs typeface="Times Roman"/>
              </a:rPr>
              <a:t>Δ</a:t>
            </a:r>
            <a:r>
              <a:rPr lang="en-US" sz="2800" i="1" baseline="-25000" dirty="0" smtClean="0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 smtClean="0">
                <a:latin typeface="Times Roman"/>
                <a:ea typeface="Lucida Grande"/>
                <a:cs typeface="Times Roman"/>
              </a:rPr>
              <a:t>x</a:t>
            </a:r>
            <a:r>
              <a:rPr lang="en-US" sz="2800" baseline="-25000" dirty="0" smtClean="0">
                <a:latin typeface="Times Roman"/>
                <a:ea typeface="Lucida Grande"/>
                <a:cs typeface="Times Roman"/>
              </a:rPr>
              <a:t>1</a:t>
            </a:r>
            <a:r>
              <a:rPr lang="en-US" sz="2800" dirty="0" smtClean="0">
                <a:latin typeface="Times Roman"/>
                <a:ea typeface="Lucida Grande"/>
                <a:cs typeface="Times Roman"/>
              </a:rPr>
              <a:t> = </a:t>
            </a:r>
            <a:r>
              <a:rPr lang="en-US" sz="2800" dirty="0">
                <a:latin typeface="Times Roman"/>
                <a:cs typeface="Times Roman"/>
              </a:rPr>
              <a:t>(1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dirty="0">
                <a:latin typeface="Times Roman"/>
                <a:cs typeface="Times Roman"/>
              </a:rPr>
              <a:t> </a:t>
            </a:r>
            <a:r>
              <a:rPr lang="en-US" sz="2800" i="1" dirty="0">
                <a:latin typeface="Times Roman"/>
                <a:cs typeface="Times Roman"/>
              </a:rPr>
              <a:t>r</a:t>
            </a:r>
            <a:r>
              <a:rPr lang="en-US" sz="2800" dirty="0">
                <a:latin typeface="Times Roman"/>
                <a:cs typeface="Times Roman"/>
              </a:rPr>
              <a:t>)</a:t>
            </a:r>
            <a:r>
              <a:rPr lang="en-US" sz="2800" i="1" dirty="0">
                <a:latin typeface="Times Roman"/>
                <a:cs typeface="Times Roman"/>
              </a:rPr>
              <a:t> x</a:t>
            </a:r>
            <a:r>
              <a:rPr lang="en-US" sz="2800" baseline="-25000" dirty="0">
                <a:latin typeface="Times Roman"/>
                <a:cs typeface="Times Roman"/>
              </a:rPr>
              <a:t>1</a:t>
            </a:r>
            <a:r>
              <a:rPr lang="en-US" sz="2800" dirty="0">
                <a:latin typeface="Times Roman"/>
                <a:cs typeface="Times Roman"/>
              </a:rPr>
              <a:t> + </a:t>
            </a:r>
            <a:r>
              <a:rPr lang="en-US" sz="2800" i="1" dirty="0" smtClean="0">
                <a:latin typeface="Times Roman"/>
                <a:cs typeface="Times Roman"/>
              </a:rPr>
              <a:t>rp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2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mr-IN" sz="2800" dirty="0" smtClean="0">
                <a:latin typeface="Times Roman"/>
                <a:cs typeface="Times Roman"/>
              </a:rPr>
              <a:t>–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en-US" sz="2800" i="1" dirty="0" smtClean="0">
                <a:latin typeface="Times Roman"/>
                <a:cs typeface="Times Roman"/>
              </a:rPr>
              <a:t>x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</a:p>
          <a:p>
            <a:pPr marL="0" indent="0">
              <a:buNone/>
            </a:pPr>
            <a:r>
              <a:rPr lang="en-US" sz="2800" dirty="0" smtClean="0">
                <a:latin typeface="Times Roman"/>
                <a:ea typeface="Lucida Grande"/>
                <a:cs typeface="Times Roman"/>
              </a:rPr>
              <a:t>        =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i="1" dirty="0" smtClean="0">
                <a:latin typeface="Times Roman"/>
                <a:cs typeface="Times Roman"/>
              </a:rPr>
              <a:t>rx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en-US" sz="2800" dirty="0">
                <a:latin typeface="Times Roman"/>
                <a:cs typeface="Times Roman"/>
              </a:rPr>
              <a:t>+ </a:t>
            </a:r>
            <a:r>
              <a:rPr lang="en-US" sz="2800" i="1" dirty="0" smtClean="0">
                <a:latin typeface="Times Roman"/>
                <a:cs typeface="Times Roman"/>
              </a:rPr>
              <a:t>rp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2</a:t>
            </a:r>
            <a:endParaRPr lang="en-US" sz="2800" baseline="-25000" dirty="0">
              <a:latin typeface="Times Roman"/>
              <a:cs typeface="Times Roman"/>
            </a:endParaRPr>
          </a:p>
          <a:p>
            <a:pPr marL="0" indent="0">
              <a:buNone/>
            </a:pPr>
            <a:r>
              <a:rPr lang="en-US" sz="2800" baseline="-25000" dirty="0" smtClean="0">
                <a:latin typeface="Times Roman"/>
                <a:cs typeface="Times Roman"/>
              </a:rPr>
              <a:t>            </a:t>
            </a:r>
            <a:r>
              <a:rPr lang="en-US" sz="2800" dirty="0">
                <a:latin typeface="Times Roman"/>
                <a:ea typeface="Lucida Grande"/>
                <a:cs typeface="Times Roman"/>
              </a:rPr>
              <a:t>=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i="1" dirty="0" smtClean="0">
                <a:latin typeface="Times Roman"/>
                <a:cs typeface="Times Roman"/>
              </a:rPr>
              <a:t>r</a:t>
            </a:r>
            <a:r>
              <a:rPr lang="en-US" sz="2800" dirty="0" smtClean="0">
                <a:latin typeface="Times Roman"/>
                <a:cs typeface="Times Roman"/>
              </a:rPr>
              <a:t>(</a:t>
            </a:r>
            <a:r>
              <a:rPr lang="en-US" sz="2800" i="1" dirty="0" smtClean="0">
                <a:latin typeface="Times Roman"/>
                <a:cs typeface="Times Roman"/>
              </a:rPr>
              <a:t>x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mr-IN" sz="2800" dirty="0" smtClean="0">
                <a:latin typeface="Times Roman"/>
                <a:cs typeface="Times Roman"/>
              </a:rPr>
              <a:t>–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2</a:t>
            </a:r>
            <a:r>
              <a:rPr lang="en-US" sz="2800" dirty="0" smtClean="0">
                <a:latin typeface="Times Roman"/>
                <a:cs typeface="Times Roman"/>
              </a:rPr>
              <a:t>)</a:t>
            </a:r>
            <a:endParaRPr lang="en-US" sz="2800" baseline="-25000" dirty="0" smtClean="0">
              <a:latin typeface="Times Roman"/>
              <a:cs typeface="Times Roman"/>
            </a:endParaRPr>
          </a:p>
          <a:p>
            <a:pPr marL="0" indent="0">
              <a:buNone/>
            </a:pPr>
            <a:endParaRPr lang="en-US" sz="2800" dirty="0" smtClean="0">
              <a:latin typeface="Times Roman"/>
              <a:cs typeface="Times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58317" y="3580082"/>
            <a:ext cx="29406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400" dirty="0" smtClean="0"/>
              <a:t>…</a:t>
            </a:r>
            <a:r>
              <a:rPr lang="en-US" sz="2400" dirty="0" smtClean="0"/>
              <a:t>eventually, </a:t>
            </a:r>
            <a:r>
              <a:rPr lang="en-US" sz="2400" i="1" dirty="0" smtClean="0">
                <a:latin typeface="Times Bold"/>
                <a:cs typeface="Times Bold"/>
              </a:rPr>
              <a:t>x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 = </a:t>
            </a:r>
            <a:r>
              <a:rPr lang="en-US" sz="2400" i="1" dirty="0" smtClean="0">
                <a:latin typeface="Times Bold"/>
                <a:cs typeface="Times Bold"/>
              </a:rPr>
              <a:t>p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i="1" dirty="0" smtClean="0">
                <a:latin typeface="Times Bold"/>
                <a:cs typeface="Times Bold"/>
              </a:rPr>
              <a:t>p</a:t>
            </a:r>
            <a:r>
              <a:rPr lang="en-US" sz="2400" baseline="-25000" dirty="0" smtClean="0">
                <a:latin typeface="Times Bold"/>
                <a:cs typeface="Times Bold"/>
              </a:rPr>
              <a:t>2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4565909" y="1521770"/>
            <a:ext cx="4507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2400" dirty="0" smtClean="0"/>
              <a:t>…</a:t>
            </a:r>
            <a:r>
              <a:rPr lang="en-US" sz="2400" dirty="0" smtClean="0"/>
              <a:t>recombinant haplotypes are random pairs of alleles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0" y="43805"/>
            <a:ext cx="58855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Times Bold"/>
                <a:cs typeface="Times Bold"/>
              </a:rPr>
              <a:t>x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 = </a:t>
            </a:r>
            <a:r>
              <a:rPr lang="en-US" sz="2400" dirty="0" err="1" smtClean="0">
                <a:latin typeface="Times Bold"/>
                <a:cs typeface="Times Bold"/>
              </a:rPr>
              <a:t>Freq</a:t>
            </a:r>
            <a:r>
              <a:rPr lang="en-US" sz="2400" dirty="0" smtClean="0">
                <a:latin typeface="Times Bold"/>
                <a:cs typeface="Times Bold"/>
              </a:rPr>
              <a:t>(A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B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), </a:t>
            </a:r>
            <a:r>
              <a:rPr lang="en-US" sz="2400" i="1" dirty="0">
                <a:latin typeface="Times Roman"/>
                <a:cs typeface="Times Roman"/>
              </a:rPr>
              <a:t>p</a:t>
            </a:r>
            <a:r>
              <a:rPr lang="en-US" sz="2400" baseline="-25000" dirty="0">
                <a:latin typeface="Times Roman"/>
                <a:cs typeface="Times Roman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 = </a:t>
            </a:r>
            <a:r>
              <a:rPr lang="en-US" sz="2400" dirty="0" err="1" smtClean="0">
                <a:latin typeface="Times Bold"/>
                <a:cs typeface="Times Bold"/>
              </a:rPr>
              <a:t>Freq</a:t>
            </a:r>
            <a:r>
              <a:rPr lang="en-US" sz="2400" dirty="0" smtClean="0">
                <a:latin typeface="Times Bold"/>
                <a:cs typeface="Times Bold"/>
              </a:rPr>
              <a:t>(A</a:t>
            </a:r>
            <a:r>
              <a:rPr lang="en-US" sz="2400" baseline="-25000" dirty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), </a:t>
            </a:r>
            <a:r>
              <a:rPr lang="en-US" sz="2400" i="1" dirty="0" smtClean="0">
                <a:latin typeface="Times Roman"/>
                <a:cs typeface="Times Roman"/>
              </a:rPr>
              <a:t>p</a:t>
            </a:r>
            <a:r>
              <a:rPr lang="en-US" sz="2400" baseline="-25000" dirty="0" smtClean="0">
                <a:latin typeface="Times Roman"/>
                <a:cs typeface="Times Roman"/>
              </a:rPr>
              <a:t>2</a:t>
            </a:r>
            <a:r>
              <a:rPr lang="en-US" sz="2400" dirty="0" smtClean="0">
                <a:latin typeface="Times Bold"/>
                <a:cs typeface="Times Bold"/>
              </a:rPr>
              <a:t> = </a:t>
            </a:r>
            <a:r>
              <a:rPr lang="en-US" sz="2400" dirty="0" err="1" smtClean="0">
                <a:latin typeface="Times Bold"/>
                <a:cs typeface="Times Bold"/>
              </a:rPr>
              <a:t>Freq</a:t>
            </a:r>
            <a:r>
              <a:rPr lang="en-US" sz="2400" dirty="0" smtClean="0">
                <a:latin typeface="Times Bold"/>
                <a:cs typeface="Times Bold"/>
              </a:rPr>
              <a:t>(B</a:t>
            </a:r>
            <a:r>
              <a:rPr lang="en-US" sz="2400" baseline="-25000" dirty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)</a:t>
            </a:r>
            <a:endParaRPr lang="en-US" sz="2400" dirty="0">
              <a:latin typeface="Times Bold"/>
              <a:cs typeface="Times Bold"/>
            </a:endParaRPr>
          </a:p>
        </p:txBody>
      </p:sp>
    </p:spTree>
    <p:extLst>
      <p:ext uri="{BB962C8B-B14F-4D97-AF65-F5344CB8AC3E}">
        <p14:creationId xmlns:p14="http://schemas.microsoft.com/office/powerpoint/2010/main" val="2858101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in haplotype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i="1" dirty="0" smtClean="0">
                <a:latin typeface="Times Roman"/>
                <a:cs typeface="Times Roman"/>
              </a:rPr>
              <a:t>x’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dirty="0" smtClean="0">
                <a:latin typeface="Times Roman"/>
                <a:cs typeface="Times Roman"/>
              </a:rPr>
              <a:t> = (1 </a:t>
            </a:r>
            <a:r>
              <a:rPr lang="mr-IN" sz="2800" dirty="0" smtClean="0">
                <a:latin typeface="Times Roman"/>
                <a:cs typeface="Times Roman"/>
              </a:rPr>
              <a:t>–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en-US" sz="2800" i="1" dirty="0" smtClean="0">
                <a:latin typeface="Times Roman"/>
                <a:cs typeface="Times Roman"/>
              </a:rPr>
              <a:t>r</a:t>
            </a:r>
            <a:r>
              <a:rPr lang="en-US" sz="2800" dirty="0" smtClean="0">
                <a:latin typeface="Times Roman"/>
                <a:cs typeface="Times Roman"/>
              </a:rPr>
              <a:t>)</a:t>
            </a:r>
            <a:r>
              <a:rPr lang="en-US" sz="2800" i="1" dirty="0">
                <a:latin typeface="Times Roman"/>
                <a:cs typeface="Times Roman"/>
              </a:rPr>
              <a:t> </a:t>
            </a:r>
            <a:r>
              <a:rPr lang="en-US" sz="2800" i="1" dirty="0" smtClean="0">
                <a:latin typeface="Times Roman"/>
                <a:cs typeface="Times Roman"/>
              </a:rPr>
              <a:t>x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dirty="0" smtClean="0">
                <a:latin typeface="Times Roman"/>
                <a:cs typeface="Times Roman"/>
              </a:rPr>
              <a:t> + </a:t>
            </a:r>
            <a:r>
              <a:rPr lang="en-US" sz="2800" i="1" dirty="0" smtClean="0">
                <a:latin typeface="Times Roman"/>
                <a:cs typeface="Times Roman"/>
              </a:rPr>
              <a:t>rp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2</a:t>
            </a:r>
            <a:endParaRPr lang="en-US" sz="2800" dirty="0" smtClean="0">
              <a:latin typeface="Times Roman"/>
              <a:cs typeface="Times Roman"/>
            </a:endParaRPr>
          </a:p>
          <a:p>
            <a:pPr marL="0" indent="0">
              <a:buNone/>
            </a:pPr>
            <a:endParaRPr lang="en-US" sz="2800" baseline="-25000" dirty="0">
              <a:latin typeface="Times Roman"/>
              <a:cs typeface="Times Roman"/>
            </a:endParaRPr>
          </a:p>
          <a:p>
            <a:pPr marL="0" indent="0">
              <a:buNone/>
            </a:pPr>
            <a:r>
              <a:rPr lang="en-US" sz="2800" dirty="0" smtClean="0">
                <a:latin typeface="Times Roman"/>
                <a:ea typeface="Lucida Grande"/>
                <a:cs typeface="Times Roman"/>
              </a:rPr>
              <a:t>Δ</a:t>
            </a:r>
            <a:r>
              <a:rPr lang="en-US" sz="2800" i="1" baseline="-25000" dirty="0" smtClean="0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 smtClean="0">
                <a:latin typeface="Times Roman"/>
                <a:ea typeface="Lucida Grande"/>
                <a:cs typeface="Times Roman"/>
              </a:rPr>
              <a:t>x</a:t>
            </a:r>
            <a:r>
              <a:rPr lang="en-US" sz="2800" baseline="-25000" dirty="0" smtClean="0">
                <a:latin typeface="Times Roman"/>
                <a:ea typeface="Lucida Grande"/>
                <a:cs typeface="Times Roman"/>
              </a:rPr>
              <a:t>1</a:t>
            </a:r>
            <a:r>
              <a:rPr lang="en-US" sz="2800" dirty="0" smtClean="0">
                <a:latin typeface="Times Roman"/>
                <a:ea typeface="Lucida Grande"/>
                <a:cs typeface="Times Roman"/>
              </a:rPr>
              <a:t> = </a:t>
            </a:r>
            <a:r>
              <a:rPr lang="en-US" sz="2800" dirty="0">
                <a:latin typeface="Times Roman"/>
                <a:cs typeface="Times Roman"/>
              </a:rPr>
              <a:t>(1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dirty="0">
                <a:latin typeface="Times Roman"/>
                <a:cs typeface="Times Roman"/>
              </a:rPr>
              <a:t> </a:t>
            </a:r>
            <a:r>
              <a:rPr lang="en-US" sz="2800" i="1" dirty="0">
                <a:latin typeface="Times Roman"/>
                <a:cs typeface="Times Roman"/>
              </a:rPr>
              <a:t>r</a:t>
            </a:r>
            <a:r>
              <a:rPr lang="en-US" sz="2800" dirty="0">
                <a:latin typeface="Times Roman"/>
                <a:cs typeface="Times Roman"/>
              </a:rPr>
              <a:t>)</a:t>
            </a:r>
            <a:r>
              <a:rPr lang="en-US" sz="2800" i="1" dirty="0">
                <a:latin typeface="Times Roman"/>
                <a:cs typeface="Times Roman"/>
              </a:rPr>
              <a:t> x</a:t>
            </a:r>
            <a:r>
              <a:rPr lang="en-US" sz="2800" baseline="-25000" dirty="0">
                <a:latin typeface="Times Roman"/>
                <a:cs typeface="Times Roman"/>
              </a:rPr>
              <a:t>1</a:t>
            </a:r>
            <a:r>
              <a:rPr lang="en-US" sz="2800" dirty="0">
                <a:latin typeface="Times Roman"/>
                <a:cs typeface="Times Roman"/>
              </a:rPr>
              <a:t> + </a:t>
            </a:r>
            <a:r>
              <a:rPr lang="en-US" sz="2800" i="1" dirty="0" smtClean="0">
                <a:latin typeface="Times Roman"/>
                <a:cs typeface="Times Roman"/>
              </a:rPr>
              <a:t>rp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2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mr-IN" sz="2800" dirty="0" smtClean="0">
                <a:latin typeface="Times Roman"/>
                <a:cs typeface="Times Roman"/>
              </a:rPr>
              <a:t>–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en-US" sz="2800" i="1" dirty="0" smtClean="0">
                <a:latin typeface="Times Roman"/>
                <a:cs typeface="Times Roman"/>
              </a:rPr>
              <a:t>x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</a:p>
          <a:p>
            <a:pPr marL="0" indent="0">
              <a:buNone/>
            </a:pPr>
            <a:r>
              <a:rPr lang="en-US" sz="2800" dirty="0" smtClean="0">
                <a:latin typeface="Times Roman"/>
                <a:ea typeface="Lucida Grande"/>
                <a:cs typeface="Times Roman"/>
              </a:rPr>
              <a:t>        =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i="1" dirty="0" smtClean="0">
                <a:latin typeface="Times Roman"/>
                <a:cs typeface="Times Roman"/>
              </a:rPr>
              <a:t>rx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en-US" sz="2800" dirty="0">
                <a:latin typeface="Times Roman"/>
                <a:cs typeface="Times Roman"/>
              </a:rPr>
              <a:t>+ </a:t>
            </a:r>
            <a:r>
              <a:rPr lang="en-US" sz="2800" i="1" dirty="0" smtClean="0">
                <a:latin typeface="Times Roman"/>
                <a:cs typeface="Times Roman"/>
              </a:rPr>
              <a:t>rp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2</a:t>
            </a:r>
            <a:endParaRPr lang="en-US" sz="2800" baseline="-25000" dirty="0">
              <a:latin typeface="Times Roman"/>
              <a:cs typeface="Times Roman"/>
            </a:endParaRPr>
          </a:p>
          <a:p>
            <a:pPr marL="0" indent="0">
              <a:buNone/>
            </a:pPr>
            <a:r>
              <a:rPr lang="en-US" sz="2800" baseline="-25000" dirty="0" smtClean="0">
                <a:latin typeface="Times Roman"/>
                <a:cs typeface="Times Roman"/>
              </a:rPr>
              <a:t>            </a:t>
            </a:r>
            <a:r>
              <a:rPr lang="en-US" sz="2800" dirty="0">
                <a:latin typeface="Times Roman"/>
                <a:ea typeface="Lucida Grande"/>
                <a:cs typeface="Times Roman"/>
              </a:rPr>
              <a:t>=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i="1" dirty="0" smtClean="0">
                <a:latin typeface="Times Roman"/>
                <a:cs typeface="Times Roman"/>
              </a:rPr>
              <a:t>r</a:t>
            </a:r>
            <a:r>
              <a:rPr lang="en-US" sz="2800" dirty="0" smtClean="0">
                <a:latin typeface="Times Roman"/>
                <a:cs typeface="Times Roman"/>
              </a:rPr>
              <a:t>(</a:t>
            </a:r>
            <a:r>
              <a:rPr lang="en-US" sz="2800" i="1" dirty="0" smtClean="0">
                <a:latin typeface="Times Roman"/>
                <a:cs typeface="Times Roman"/>
              </a:rPr>
              <a:t>x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mr-IN" sz="2800" dirty="0" smtClean="0">
                <a:latin typeface="Times Roman"/>
                <a:cs typeface="Times Roman"/>
              </a:rPr>
              <a:t>–</a:t>
            </a:r>
            <a:r>
              <a:rPr lang="en-US" sz="2800" dirty="0" smtClean="0">
                <a:latin typeface="Times Roman"/>
                <a:cs typeface="Times Roman"/>
              </a:rPr>
              <a:t> 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2</a:t>
            </a:r>
            <a:r>
              <a:rPr lang="en-US" sz="2800" dirty="0" smtClean="0">
                <a:latin typeface="Times Roman"/>
                <a:cs typeface="Times Roman"/>
              </a:rPr>
              <a:t>)</a:t>
            </a:r>
            <a:endParaRPr lang="en-US" sz="2800" baseline="-25000" dirty="0" smtClean="0">
              <a:latin typeface="Times Roman"/>
              <a:cs typeface="Times Roman"/>
            </a:endParaRPr>
          </a:p>
          <a:p>
            <a:pPr marL="0" indent="0">
              <a:buNone/>
            </a:pPr>
            <a:endParaRPr lang="en-US" sz="2800" dirty="0" smtClean="0">
              <a:latin typeface="Times Roman"/>
              <a:cs typeface="Times Roman"/>
            </a:endParaRPr>
          </a:p>
          <a:p>
            <a:pPr marL="0" indent="0">
              <a:buNone/>
            </a:pPr>
            <a:r>
              <a:rPr lang="en-US" sz="2800" i="1" dirty="0" smtClean="0">
                <a:latin typeface="Times Roman"/>
                <a:cs typeface="Times Roman"/>
              </a:rPr>
              <a:t>D</a:t>
            </a:r>
            <a:r>
              <a:rPr lang="en-US" sz="2800" dirty="0" smtClean="0">
                <a:latin typeface="Times Roman"/>
                <a:cs typeface="Times Roman"/>
              </a:rPr>
              <a:t> = </a:t>
            </a:r>
            <a:r>
              <a:rPr lang="en-US" sz="2800" i="1" dirty="0">
                <a:latin typeface="Times Roman"/>
                <a:cs typeface="Times Roman"/>
              </a:rPr>
              <a:t>x</a:t>
            </a:r>
            <a:r>
              <a:rPr lang="en-US" sz="2800" baseline="-25000" dirty="0">
                <a:latin typeface="Times Roman"/>
                <a:cs typeface="Times Roman"/>
              </a:rPr>
              <a:t>1</a:t>
            </a:r>
            <a:r>
              <a:rPr lang="en-US" sz="2800" dirty="0">
                <a:latin typeface="Times Roman"/>
                <a:cs typeface="Times Roman"/>
              </a:rPr>
              <a:t>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dirty="0">
                <a:latin typeface="Times Roman"/>
                <a:cs typeface="Times Roman"/>
              </a:rPr>
              <a:t> 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1</a:t>
            </a:r>
            <a:r>
              <a:rPr lang="en-US" sz="2800" i="1" dirty="0" smtClean="0">
                <a:latin typeface="Times Roman"/>
                <a:cs typeface="Times Roman"/>
              </a:rPr>
              <a:t>p</a:t>
            </a:r>
            <a:r>
              <a:rPr lang="en-US" sz="2800" baseline="-25000" dirty="0" smtClean="0">
                <a:latin typeface="Times Roman"/>
                <a:cs typeface="Times Roman"/>
              </a:rPr>
              <a:t>2</a:t>
            </a:r>
          </a:p>
          <a:p>
            <a:pPr marL="0" indent="0">
              <a:buNone/>
            </a:pPr>
            <a:r>
              <a:rPr lang="en-US" sz="2800" dirty="0">
                <a:latin typeface="Times Roman"/>
                <a:ea typeface="Lucida Grande"/>
                <a:cs typeface="Times Roman"/>
              </a:rPr>
              <a:t>Δ</a:t>
            </a:r>
            <a:r>
              <a:rPr lang="en-US" sz="2800" i="1" baseline="-25000" dirty="0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>
                <a:latin typeface="Times Roman"/>
                <a:ea typeface="Lucida Grande"/>
                <a:cs typeface="Times Roman"/>
              </a:rPr>
              <a:t>x</a:t>
            </a:r>
            <a:r>
              <a:rPr lang="en-US" sz="2800" baseline="-25000" dirty="0">
                <a:latin typeface="Times Roman"/>
                <a:ea typeface="Lucida Grande"/>
                <a:cs typeface="Times Roman"/>
              </a:rPr>
              <a:t>1</a:t>
            </a:r>
            <a:r>
              <a:rPr lang="en-US" sz="2800" dirty="0">
                <a:latin typeface="Times Roman"/>
                <a:ea typeface="Lucida Grande"/>
                <a:cs typeface="Times Roman"/>
              </a:rPr>
              <a:t> =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i="1" dirty="0" err="1" smtClean="0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 err="1" smtClean="0">
                <a:latin typeface="Times Roman"/>
                <a:cs typeface="Times Roman"/>
              </a:rPr>
              <a:t>D</a:t>
            </a:r>
            <a:endParaRPr lang="en-US" sz="2800" dirty="0" smtClean="0">
              <a:latin typeface="Times Roman"/>
              <a:cs typeface="Times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58317" y="3580082"/>
            <a:ext cx="29406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400" dirty="0" smtClean="0"/>
              <a:t>…</a:t>
            </a:r>
            <a:r>
              <a:rPr lang="en-US" sz="2400" dirty="0" smtClean="0"/>
              <a:t>eventually, </a:t>
            </a:r>
            <a:r>
              <a:rPr lang="en-US" sz="2400" i="1" dirty="0" smtClean="0">
                <a:latin typeface="Times Bold"/>
                <a:cs typeface="Times Bold"/>
              </a:rPr>
              <a:t>x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 = </a:t>
            </a:r>
            <a:r>
              <a:rPr lang="en-US" sz="2400" i="1" dirty="0" smtClean="0">
                <a:latin typeface="Times Bold"/>
                <a:cs typeface="Times Bold"/>
              </a:rPr>
              <a:t>p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i="1" dirty="0" smtClean="0">
                <a:latin typeface="Times Bold"/>
                <a:cs typeface="Times Bold"/>
              </a:rPr>
              <a:t>p</a:t>
            </a:r>
            <a:r>
              <a:rPr lang="en-US" sz="2400" baseline="-25000" dirty="0" smtClean="0">
                <a:latin typeface="Times Bold"/>
                <a:cs typeface="Times Bold"/>
              </a:rPr>
              <a:t>2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4565909" y="1521770"/>
            <a:ext cx="4507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2400" dirty="0" smtClean="0"/>
              <a:t>…</a:t>
            </a:r>
            <a:r>
              <a:rPr lang="en-US" sz="2400" dirty="0" smtClean="0"/>
              <a:t>recombinant haplotypes are random pairs of alleles 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565909" y="4909947"/>
            <a:ext cx="4086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Times Bold"/>
                <a:cs typeface="Times Bold"/>
              </a:rPr>
              <a:t>D</a:t>
            </a:r>
            <a:r>
              <a:rPr lang="en-US" sz="2400" dirty="0" smtClean="0"/>
              <a:t>: coefficient of disequilibrium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0601" y="5767914"/>
            <a:ext cx="91133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Linkage disequilibrium</a:t>
            </a:r>
            <a:r>
              <a:rPr lang="en-US" sz="2800" dirty="0" smtClean="0"/>
              <a:t>: pairs of alleles are </a:t>
            </a:r>
            <a:r>
              <a:rPr lang="en-US" sz="2800" dirty="0" smtClean="0"/>
              <a:t>occur together </a:t>
            </a:r>
            <a:r>
              <a:rPr lang="en-US" sz="2800" dirty="0" smtClean="0"/>
              <a:t>more/less often than expected under random assortment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0" y="43805"/>
            <a:ext cx="58855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Times Bold"/>
                <a:cs typeface="Times Bold"/>
              </a:rPr>
              <a:t>x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 = </a:t>
            </a:r>
            <a:r>
              <a:rPr lang="en-US" sz="2400" dirty="0" err="1" smtClean="0">
                <a:latin typeface="Times Bold"/>
                <a:cs typeface="Times Bold"/>
              </a:rPr>
              <a:t>Freq</a:t>
            </a:r>
            <a:r>
              <a:rPr lang="en-US" sz="2400" dirty="0" smtClean="0">
                <a:latin typeface="Times Bold"/>
                <a:cs typeface="Times Bold"/>
              </a:rPr>
              <a:t>(A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B</a:t>
            </a:r>
            <a:r>
              <a:rPr lang="en-US" sz="2400" baseline="-25000" dirty="0" smtClean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), </a:t>
            </a:r>
            <a:r>
              <a:rPr lang="en-US" sz="2400" i="1" dirty="0">
                <a:latin typeface="Times Roman"/>
                <a:cs typeface="Times Roman"/>
              </a:rPr>
              <a:t>p</a:t>
            </a:r>
            <a:r>
              <a:rPr lang="en-US" sz="2400" baseline="-25000" dirty="0">
                <a:latin typeface="Times Roman"/>
                <a:cs typeface="Times Roman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 = </a:t>
            </a:r>
            <a:r>
              <a:rPr lang="en-US" sz="2400" dirty="0" err="1" smtClean="0">
                <a:latin typeface="Times Bold"/>
                <a:cs typeface="Times Bold"/>
              </a:rPr>
              <a:t>Freq</a:t>
            </a:r>
            <a:r>
              <a:rPr lang="en-US" sz="2400" dirty="0" smtClean="0">
                <a:latin typeface="Times Bold"/>
                <a:cs typeface="Times Bold"/>
              </a:rPr>
              <a:t>(A</a:t>
            </a:r>
            <a:r>
              <a:rPr lang="en-US" sz="2400" baseline="-25000" dirty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), </a:t>
            </a:r>
            <a:r>
              <a:rPr lang="en-US" sz="2400" i="1" dirty="0" smtClean="0">
                <a:latin typeface="Times Roman"/>
                <a:cs typeface="Times Roman"/>
              </a:rPr>
              <a:t>p</a:t>
            </a:r>
            <a:r>
              <a:rPr lang="en-US" sz="2400" baseline="-25000" dirty="0" smtClean="0">
                <a:latin typeface="Times Roman"/>
                <a:cs typeface="Times Roman"/>
              </a:rPr>
              <a:t>2</a:t>
            </a:r>
            <a:r>
              <a:rPr lang="en-US" sz="2400" dirty="0" smtClean="0">
                <a:latin typeface="Times Bold"/>
                <a:cs typeface="Times Bold"/>
              </a:rPr>
              <a:t> = </a:t>
            </a:r>
            <a:r>
              <a:rPr lang="en-US" sz="2400" dirty="0" err="1" smtClean="0">
                <a:latin typeface="Times Bold"/>
                <a:cs typeface="Times Bold"/>
              </a:rPr>
              <a:t>Freq</a:t>
            </a:r>
            <a:r>
              <a:rPr lang="en-US" sz="2400" dirty="0" smtClean="0">
                <a:latin typeface="Times Bold"/>
                <a:cs typeface="Times Bold"/>
              </a:rPr>
              <a:t>(B</a:t>
            </a:r>
            <a:r>
              <a:rPr lang="en-US" sz="2400" baseline="-25000" dirty="0">
                <a:latin typeface="Times Bold"/>
                <a:cs typeface="Times Bold"/>
              </a:rPr>
              <a:t>1</a:t>
            </a:r>
            <a:r>
              <a:rPr lang="en-US" sz="2400" dirty="0" smtClean="0">
                <a:latin typeface="Times Bold"/>
                <a:cs typeface="Times Bold"/>
              </a:rPr>
              <a:t>)</a:t>
            </a:r>
            <a:endParaRPr lang="en-US" sz="2400" dirty="0">
              <a:latin typeface="Times Bold"/>
              <a:cs typeface="Times Bold"/>
            </a:endParaRPr>
          </a:p>
        </p:txBody>
      </p:sp>
    </p:spTree>
    <p:extLst>
      <p:ext uri="{BB962C8B-B14F-4D97-AF65-F5344CB8AC3E}">
        <p14:creationId xmlns:p14="http://schemas.microsoft.com/office/powerpoint/2010/main" val="4048616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LD decays with distance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6586" y="3897030"/>
            <a:ext cx="3844510" cy="135254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i="1" dirty="0" smtClean="0"/>
              <a:t>r</a:t>
            </a:r>
            <a:r>
              <a:rPr lang="en-US" sz="2400" dirty="0" smtClean="0"/>
              <a:t> increases with physical distance between the two sites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700064" y="2416569"/>
            <a:ext cx="374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A</a:t>
            </a:r>
            <a:endParaRPr lang="en-US" i="1" dirty="0"/>
          </a:p>
        </p:txBody>
      </p:sp>
      <p:sp>
        <p:nvSpPr>
          <p:cNvPr id="5" name="TextBox 4"/>
          <p:cNvSpPr txBox="1"/>
          <p:nvPr/>
        </p:nvSpPr>
        <p:spPr>
          <a:xfrm>
            <a:off x="3254652" y="2416569"/>
            <a:ext cx="36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15462" y="2206208"/>
            <a:ext cx="3595633" cy="260091"/>
          </a:xfrm>
          <a:prstGeom prst="roundRect">
            <a:avLst>
              <a:gd name="adj" fmla="val 50000"/>
            </a:avLst>
          </a:prstGeom>
          <a:noFill/>
          <a:ln w="285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828579" y="1854319"/>
            <a:ext cx="0" cy="351889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398469" y="1854319"/>
            <a:ext cx="0" cy="351889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52644" y="1793121"/>
            <a:ext cx="320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r</a:t>
            </a:r>
            <a:endParaRPr lang="en-US" i="1" dirty="0"/>
          </a:p>
        </p:txBody>
      </p:sp>
      <p:cxnSp>
        <p:nvCxnSpPr>
          <p:cNvPr id="10" name="Straight Arrow Connector 9"/>
          <p:cNvCxnSpPr>
            <a:stCxn id="9" idx="3"/>
          </p:cNvCxnSpPr>
          <p:nvPr/>
        </p:nvCxnSpPr>
        <p:spPr>
          <a:xfrm>
            <a:off x="2272914" y="1977787"/>
            <a:ext cx="112555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 flipV="1">
            <a:off x="828579" y="1976715"/>
            <a:ext cx="1124065" cy="107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225454" y="3025304"/>
            <a:ext cx="17768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 Roman"/>
                <a:ea typeface="Lucida Grande"/>
                <a:cs typeface="Times Roman"/>
              </a:rPr>
              <a:t>Δ</a:t>
            </a:r>
            <a:r>
              <a:rPr lang="en-US" sz="2800" i="1" baseline="-25000" dirty="0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>
                <a:latin typeface="Times Roman"/>
                <a:ea typeface="Lucida Grande"/>
                <a:cs typeface="Times Roman"/>
              </a:rPr>
              <a:t>x</a:t>
            </a:r>
            <a:r>
              <a:rPr lang="en-US" sz="2800" baseline="-25000" dirty="0">
                <a:latin typeface="Times Roman"/>
                <a:ea typeface="Lucida Grande"/>
                <a:cs typeface="Times Roman"/>
              </a:rPr>
              <a:t>1</a:t>
            </a:r>
            <a:r>
              <a:rPr lang="en-US" sz="2800" dirty="0">
                <a:latin typeface="Times Roman"/>
                <a:ea typeface="Lucida Grande"/>
                <a:cs typeface="Times Roman"/>
              </a:rPr>
              <a:t> = </a:t>
            </a:r>
            <a:r>
              <a:rPr lang="mr-IN" sz="2800" dirty="0">
                <a:latin typeface="Times Roman"/>
                <a:cs typeface="Times Roman"/>
              </a:rPr>
              <a:t>–</a:t>
            </a:r>
            <a:r>
              <a:rPr lang="en-US" sz="2800" i="1" dirty="0" err="1">
                <a:latin typeface="Times Roman"/>
                <a:ea typeface="Lucida Grande"/>
                <a:cs typeface="Times Roman"/>
              </a:rPr>
              <a:t>r</a:t>
            </a:r>
            <a:r>
              <a:rPr lang="en-US" sz="2800" i="1" dirty="0" err="1">
                <a:latin typeface="Times Roman"/>
                <a:cs typeface="Times Roman"/>
              </a:rPr>
              <a:t>D</a:t>
            </a:r>
            <a:endParaRPr lang="en-US" sz="2800" dirty="0">
              <a:latin typeface="Times Roman"/>
              <a:cs typeface="Times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885" y="1733362"/>
            <a:ext cx="4813471" cy="396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3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3000301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457200">
              <a:buFont typeface="Arial"/>
              <a:buChar char="•"/>
            </a:pPr>
            <a:r>
              <a:rPr lang="en-US" sz="2800" dirty="0" smtClean="0"/>
              <a:t>Mean value of </a:t>
            </a:r>
            <a:r>
              <a:rPr lang="en-US" sz="2800" i="1" dirty="0" smtClean="0"/>
              <a:t>S</a:t>
            </a:r>
            <a:r>
              <a:rPr lang="en-US" sz="2800" baseline="-25000" dirty="0" smtClean="0"/>
              <a:t>k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 (Hudson 1987)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 smtClean="0"/>
              <a:t>Mean </a:t>
            </a:r>
            <a:r>
              <a:rPr lang="en-US" sz="2800" i="1" dirty="0" smtClean="0"/>
              <a:t>r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 for all pairs of SNPs in the window</a:t>
            </a:r>
            <a:endParaRPr lang="en-US" sz="2800" baseline="30000" dirty="0" smtClean="0"/>
          </a:p>
          <a:p>
            <a:pPr marL="685800" indent="-457200">
              <a:buFont typeface="Arial"/>
              <a:buChar char="•"/>
            </a:pPr>
            <a:r>
              <a:rPr lang="en-US" sz="2800" dirty="0" smtClean="0"/>
              <a:t>Mean haplotype homozygosity</a:t>
            </a:r>
          </a:p>
          <a:p>
            <a:pPr marL="685800" indent="-457200">
              <a:buFont typeface="Arial"/>
              <a:buChar char="•"/>
            </a:pPr>
            <a:r>
              <a:rPr lang="en-US" sz="2800" dirty="0" smtClean="0"/>
              <a:t>The number of distinct haplotypes</a:t>
            </a:r>
            <a:endParaRPr lang="en-US" sz="2800" dirty="0" smtClean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FastEPRR</a:t>
            </a:r>
            <a:r>
              <a:rPr lang="en-US" dirty="0" smtClean="0"/>
              <a:t>: estimate </a:t>
            </a:r>
            <a:r>
              <a:rPr lang="en-US" i="1" dirty="0" err="1" smtClean="0"/>
              <a:t>ρ</a:t>
            </a:r>
            <a:r>
              <a:rPr lang="en-US" dirty="0" smtClean="0"/>
              <a:t>=</a:t>
            </a:r>
            <a:r>
              <a:rPr lang="en-US" dirty="0"/>
              <a:t>4</a:t>
            </a:r>
            <a:r>
              <a:rPr lang="en-US" i="1" dirty="0"/>
              <a:t>Nr</a:t>
            </a:r>
            <a:r>
              <a:rPr lang="en-US" dirty="0" smtClean="0"/>
              <a:t> via boosting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43322" y="6488668"/>
            <a:ext cx="3300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 et al. (2013), </a:t>
            </a:r>
            <a:r>
              <a:rPr lang="en-US" dirty="0" err="1" smtClean="0"/>
              <a:t>Gao</a:t>
            </a:r>
            <a:r>
              <a:rPr lang="en-US" dirty="0" smtClean="0"/>
              <a:t> et al. (2016)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5044415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 smtClean="0"/>
              <a:t>Simulate a training set, and train a </a:t>
            </a:r>
            <a:r>
              <a:rPr lang="en-US" sz="2800" dirty="0" err="1" smtClean="0"/>
              <a:t>regressor</a:t>
            </a:r>
            <a:r>
              <a:rPr lang="en-US" sz="2800" dirty="0" smtClean="0"/>
              <a:t> via boosting</a:t>
            </a:r>
            <a:endParaRPr lang="en-US" sz="2800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0" y="1417638"/>
            <a:ext cx="9144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 smtClean="0"/>
              <a:t>We wish to calculate </a:t>
            </a:r>
            <a:r>
              <a:rPr lang="en-US" sz="2800" i="1" dirty="0" err="1" smtClean="0"/>
              <a:t>ρ</a:t>
            </a:r>
            <a:r>
              <a:rPr lang="en-US" sz="2800" i="1" dirty="0" smtClean="0"/>
              <a:t> </a:t>
            </a:r>
            <a:r>
              <a:rPr lang="en-US" sz="2800" dirty="0" smtClean="0"/>
              <a:t>in a window of fixed size.</a:t>
            </a:r>
          </a:p>
          <a:p>
            <a:pPr marL="228600" algn="ctr"/>
            <a:endParaRPr lang="en-US" sz="2800" dirty="0" smtClean="0"/>
          </a:p>
          <a:p>
            <a:pPr marL="228600" algn="ctr"/>
            <a:r>
              <a:rPr lang="en-US" sz="2800" dirty="0" smtClean="0"/>
              <a:t>First, in each window calculate each of the following: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222746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Similar accuracy to </a:t>
            </a:r>
            <a:r>
              <a:rPr lang="en-US" dirty="0" err="1" smtClean="0"/>
              <a:t>LDhat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1028303" y="1127728"/>
            <a:ext cx="7467600" cy="3035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727" y="4105401"/>
            <a:ext cx="6680200" cy="2514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92923" y="6445667"/>
            <a:ext cx="1741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Gao</a:t>
            </a:r>
            <a:r>
              <a:rPr lang="en-US" dirty="0" smtClean="0"/>
              <a:t> et al. (2016)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309675" y="1512428"/>
            <a:ext cx="1206521" cy="24308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-67814" y="4038022"/>
            <a:ext cx="1206521" cy="24308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33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0" y="1499151"/>
            <a:ext cx="9144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 err="1" smtClean="0"/>
              <a:t>FastEPRR</a:t>
            </a:r>
            <a:r>
              <a:rPr lang="en-US" sz="2800" dirty="0" smtClean="0"/>
              <a:t> can naturall</a:t>
            </a:r>
            <a:r>
              <a:rPr lang="en-US" sz="2800" dirty="0" smtClean="0"/>
              <a:t>y handle missing data</a:t>
            </a:r>
          </a:p>
          <a:p>
            <a:pPr marL="228600"/>
            <a:r>
              <a:rPr lang="en-US" sz="2800" dirty="0"/>
              <a:t>	</a:t>
            </a:r>
            <a:r>
              <a:rPr lang="en-US" sz="2800" dirty="0"/>
              <a:t>	</a:t>
            </a:r>
            <a:r>
              <a:rPr lang="en-US" sz="2800" dirty="0" smtClean="0"/>
              <a:t>--Simply incorporate into your training simulations</a:t>
            </a:r>
            <a:endParaRPr lang="en-US" sz="2800" dirty="0" smtClean="0"/>
          </a:p>
          <a:p>
            <a:pPr marL="228600"/>
            <a:endParaRPr lang="en-US" sz="2800" dirty="0" smtClean="0"/>
          </a:p>
          <a:p>
            <a:pPr marL="228600"/>
            <a:r>
              <a:rPr lang="en-US" sz="2800" dirty="0" err="1" smtClean="0"/>
              <a:t>FastEPRR</a:t>
            </a:r>
            <a:r>
              <a:rPr lang="en-US" sz="2800" dirty="0" smtClean="0"/>
              <a:t> can use much larger sample sizes:</a:t>
            </a:r>
          </a:p>
          <a:p>
            <a:pPr marL="228600"/>
            <a:r>
              <a:rPr lang="en-US" sz="2800" dirty="0" smtClean="0"/>
              <a:t>		--Full 1KG data set on single core:</a:t>
            </a:r>
          </a:p>
          <a:p>
            <a:pPr marL="2057400" lvl="3" indent="-457200">
              <a:buFont typeface="Arial"/>
              <a:buChar char="•"/>
            </a:pPr>
            <a:r>
              <a:rPr lang="en-US" sz="2800" dirty="0" smtClean="0"/>
              <a:t>~3d for </a:t>
            </a:r>
            <a:r>
              <a:rPr lang="en-US" sz="2800" dirty="0" err="1" smtClean="0"/>
              <a:t>FastEPR</a:t>
            </a:r>
            <a:endParaRPr lang="en-US" sz="2800" dirty="0"/>
          </a:p>
          <a:p>
            <a:pPr marL="2057400" lvl="3" indent="-457200">
              <a:buFont typeface="Arial"/>
              <a:buChar char="•"/>
            </a:pPr>
            <a:r>
              <a:rPr lang="en-US" sz="2800" dirty="0" smtClean="0"/>
              <a:t>years for </a:t>
            </a:r>
            <a:r>
              <a:rPr lang="en-US" sz="2800" dirty="0" err="1" smtClean="0"/>
              <a:t>LDhat</a:t>
            </a:r>
            <a:endParaRPr lang="en-US" sz="2800" dirty="0"/>
          </a:p>
          <a:p>
            <a:pPr marL="228600"/>
            <a:endParaRPr lang="en-US" sz="2800" dirty="0" smtClean="0"/>
          </a:p>
          <a:p>
            <a:pPr marL="228600"/>
            <a:r>
              <a:rPr lang="en-US" sz="2800" dirty="0" smtClean="0"/>
              <a:t>Larger sample size -&gt; higher accuracy.</a:t>
            </a:r>
          </a:p>
          <a:p>
            <a:pPr marL="228600"/>
            <a:endParaRPr lang="en-US" sz="2800" dirty="0" smtClean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Advantages of </a:t>
            </a:r>
            <a:r>
              <a:rPr lang="en-US" dirty="0" err="1" smtClean="0"/>
              <a:t>FastEPPR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170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Summary </a:t>
            </a:r>
            <a:r>
              <a:rPr lang="en-US" dirty="0" smtClean="0">
                <a:latin typeface="Helvetica"/>
                <a:cs typeface="Helvetica"/>
              </a:rPr>
              <a:t>(</a:t>
            </a:r>
            <a:r>
              <a:rPr lang="en-US" dirty="0" err="1" smtClean="0">
                <a:latin typeface="Helvetica"/>
                <a:cs typeface="Helvetica"/>
              </a:rPr>
              <a:t>recomb</a:t>
            </a:r>
            <a:r>
              <a:rPr lang="en-US" dirty="0" smtClean="0">
                <a:latin typeface="Helvetica"/>
                <a:cs typeface="Helvetica"/>
              </a:rPr>
              <a:t> rate)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2057788"/>
            <a:ext cx="9144000" cy="2103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514350">
              <a:buFont typeface="+mj-lt"/>
              <a:buAutoNum type="arabicParenR"/>
            </a:pPr>
            <a:r>
              <a:rPr lang="en-US" sz="2800" dirty="0" err="1" smtClean="0">
                <a:latin typeface="Helvetica"/>
                <a:cs typeface="Helvetica"/>
              </a:rPr>
              <a:t>FastEPRR</a:t>
            </a:r>
            <a:r>
              <a:rPr lang="en-US" sz="2800" dirty="0" smtClean="0">
                <a:latin typeface="Helvetica"/>
                <a:cs typeface="Helvetica"/>
              </a:rPr>
              <a:t> is pretty impressive (accurate and fast)</a:t>
            </a:r>
          </a:p>
          <a:p>
            <a:pPr marL="742950" indent="-514350">
              <a:buFont typeface="+mj-lt"/>
              <a:buAutoNum type="arabicParenR"/>
            </a:pPr>
            <a:endParaRPr lang="en-US" sz="2800" dirty="0">
              <a:latin typeface="Helvetica"/>
              <a:cs typeface="Helvetica"/>
            </a:endParaRPr>
          </a:p>
          <a:p>
            <a:pPr marL="742950" indent="-514350">
              <a:buFont typeface="+mj-lt"/>
              <a:buAutoNum type="arabicParenR"/>
            </a:pPr>
            <a:r>
              <a:rPr lang="en-US" sz="2800" dirty="0" smtClean="0">
                <a:latin typeface="Helvetica"/>
                <a:cs typeface="Helvetica"/>
              </a:rPr>
              <a:t>But still only using a fairly low-dimensional summary of the data. We can probably do even better!</a:t>
            </a:r>
            <a:endParaRPr lang="en-US" sz="2800" baseline="-25000" dirty="0">
              <a:latin typeface="Helvetica"/>
              <a:cs typeface="Helvetica"/>
            </a:endParaRPr>
          </a:p>
          <a:p>
            <a:pPr marL="742950" indent="-514350">
              <a:buAutoNum type="arabicParenR"/>
            </a:pPr>
            <a:endParaRPr lang="en-US" sz="2800" baseline="-25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5567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 smtClean="0"/>
              <a:t>Part 4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rgbClr val="BFBFBF"/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rgbClr val="000000"/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795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Detecting introgression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0" y="1394040"/>
            <a:ext cx="4432624" cy="3148154"/>
            <a:chOff x="1125705" y="1394060"/>
            <a:chExt cx="6899767" cy="4900378"/>
          </a:xfrm>
        </p:grpSpPr>
        <p:cxnSp>
          <p:nvCxnSpPr>
            <p:cNvPr id="4" name="Straight Connector 3"/>
            <p:cNvCxnSpPr/>
            <p:nvPr/>
          </p:nvCxnSpPr>
          <p:spPr>
            <a:xfrm flipH="1">
              <a:off x="3265597" y="3438681"/>
              <a:ext cx="1340426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>
              <a:off x="4606023" y="3438681"/>
              <a:ext cx="1279557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125705" y="3438681"/>
              <a:ext cx="1340426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745915" y="3438681"/>
              <a:ext cx="1279557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466131" y="1394060"/>
              <a:ext cx="0" cy="2062908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745915" y="1394060"/>
              <a:ext cx="0" cy="2062908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H="1">
              <a:off x="2314791" y="1394060"/>
              <a:ext cx="2300376" cy="3662778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311243" y="5049595"/>
              <a:ext cx="777222" cy="1244843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cxnSpLocks noChangeAspect="1"/>
            </p:cNvCxnSpPr>
            <p:nvPr/>
          </p:nvCxnSpPr>
          <p:spPr>
            <a:xfrm>
              <a:off x="4606023" y="1394060"/>
              <a:ext cx="2710202" cy="4317268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cxnSpLocks noChangeAspect="1"/>
            </p:cNvCxnSpPr>
            <p:nvPr/>
          </p:nvCxnSpPr>
          <p:spPr>
            <a:xfrm flipH="1">
              <a:off x="6985296" y="5715645"/>
              <a:ext cx="330931" cy="335851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cxnSpLocks noChangeAspect="1"/>
            </p:cNvCxnSpPr>
            <p:nvPr/>
          </p:nvCxnSpPr>
          <p:spPr>
            <a:xfrm flipH="1">
              <a:off x="1905081" y="5056847"/>
              <a:ext cx="411502" cy="655213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>
              <a:off x="1910462" y="5712060"/>
              <a:ext cx="406121" cy="571550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1697282" y="5712060"/>
              <a:ext cx="213180" cy="339436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cxnSpLocks noChangeAspect="1"/>
            </p:cNvCxnSpPr>
            <p:nvPr/>
          </p:nvCxnSpPr>
          <p:spPr>
            <a:xfrm>
              <a:off x="7316225" y="5715645"/>
              <a:ext cx="356545" cy="567965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272540" y="2338902"/>
            <a:ext cx="6435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Helvetica"/>
                <a:cs typeface="Helvetica"/>
              </a:rPr>
              <a:t>v</a:t>
            </a:r>
            <a:r>
              <a:rPr lang="en-US" sz="2800" dirty="0" smtClean="0">
                <a:latin typeface="Helvetica"/>
                <a:cs typeface="Helvetica"/>
              </a:rPr>
              <a:t>s.</a:t>
            </a:r>
            <a:endParaRPr lang="en-US" sz="2800" dirty="0">
              <a:latin typeface="Helvetica"/>
              <a:cs typeface="Helvetica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1165874" y="5075878"/>
            <a:ext cx="7309354" cy="1290997"/>
            <a:chOff x="1301246" y="2519002"/>
            <a:chExt cx="7309354" cy="1290997"/>
          </a:xfrm>
        </p:grpSpPr>
        <p:pic>
          <p:nvPicPr>
            <p:cNvPr id="56" name="Picture 55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sp>
        <p:nvSpPr>
          <p:cNvPr id="7" name="Freeform 6"/>
          <p:cNvSpPr/>
          <p:nvPr/>
        </p:nvSpPr>
        <p:spPr>
          <a:xfrm>
            <a:off x="0" y="4553921"/>
            <a:ext cx="9107215" cy="681540"/>
          </a:xfrm>
          <a:custGeom>
            <a:avLst/>
            <a:gdLst>
              <a:gd name="connsiteX0" fmla="*/ 2261315 w 9107215"/>
              <a:gd name="connsiteY0" fmla="*/ 681540 h 681540"/>
              <a:gd name="connsiteX1" fmla="*/ 9107215 w 9107215"/>
              <a:gd name="connsiteY1" fmla="*/ 0 h 681540"/>
              <a:gd name="connsiteX2" fmla="*/ 0 w 9107215"/>
              <a:gd name="connsiteY2" fmla="*/ 30979 h 681540"/>
              <a:gd name="connsiteX3" fmla="*/ 2261315 w 9107215"/>
              <a:gd name="connsiteY3" fmla="*/ 681540 h 6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7215" h="681540">
                <a:moveTo>
                  <a:pt x="2261315" y="681540"/>
                </a:moveTo>
                <a:lnTo>
                  <a:pt x="9107215" y="0"/>
                </a:lnTo>
                <a:lnTo>
                  <a:pt x="0" y="30979"/>
                </a:lnTo>
                <a:lnTo>
                  <a:pt x="2261315" y="681540"/>
                </a:lnTo>
                <a:close/>
              </a:path>
            </a:pathLst>
          </a:custGeom>
          <a:solidFill>
            <a:schemeClr val="bg1">
              <a:lumMod val="75000"/>
              <a:alpha val="2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>
            <a:cxnSpLocks/>
          </p:cNvCxnSpPr>
          <p:nvPr/>
        </p:nvCxnSpPr>
        <p:spPr>
          <a:xfrm>
            <a:off x="1920875" y="5257686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4707851" y="1394040"/>
            <a:ext cx="4436149" cy="3150658"/>
            <a:chOff x="4707851" y="1394040"/>
            <a:chExt cx="4436149" cy="3150658"/>
          </a:xfrm>
        </p:grpSpPr>
        <p:grpSp>
          <p:nvGrpSpPr>
            <p:cNvPr id="3" name="Group 2"/>
            <p:cNvGrpSpPr>
              <a:grpSpLocks noChangeAspect="1"/>
            </p:cNvGrpSpPr>
            <p:nvPr/>
          </p:nvGrpSpPr>
          <p:grpSpPr>
            <a:xfrm>
              <a:off x="4707851" y="1394040"/>
              <a:ext cx="4436149" cy="3150658"/>
              <a:chOff x="1125705" y="1394060"/>
              <a:chExt cx="6899767" cy="4900378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 flipH="1">
                <a:off x="3265597" y="3438681"/>
                <a:ext cx="1340426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4606023" y="3438681"/>
                <a:ext cx="1279557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H="1">
                <a:off x="1125705" y="3438681"/>
                <a:ext cx="1340426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6745915" y="3438681"/>
                <a:ext cx="1279557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2466131" y="1394060"/>
                <a:ext cx="0" cy="2062908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6745915" y="1394060"/>
                <a:ext cx="0" cy="2062908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cxnSpLocks noChangeAspect="1"/>
              </p:cNvCxnSpPr>
              <p:nvPr/>
            </p:nvCxnSpPr>
            <p:spPr>
              <a:xfrm flipH="1">
                <a:off x="2314791" y="1394060"/>
                <a:ext cx="2300376" cy="366277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 noChangeAspect="1"/>
              </p:cNvCxnSpPr>
              <p:nvPr/>
            </p:nvCxnSpPr>
            <p:spPr>
              <a:xfrm>
                <a:off x="2533674" y="5405854"/>
                <a:ext cx="554791" cy="888584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>
                <a:cxnSpLocks noChangeAspect="1"/>
              </p:cNvCxnSpPr>
              <p:nvPr/>
            </p:nvCxnSpPr>
            <p:spPr>
              <a:xfrm>
                <a:off x="7124692" y="5406222"/>
                <a:ext cx="191533" cy="305106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>
                <a:cxnSpLocks noChangeAspect="1"/>
              </p:cNvCxnSpPr>
              <p:nvPr/>
            </p:nvCxnSpPr>
            <p:spPr>
              <a:xfrm flipH="1">
                <a:off x="6985297" y="5715645"/>
                <a:ext cx="330929" cy="335851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 noChangeAspect="1"/>
              </p:cNvCxnSpPr>
              <p:nvPr/>
            </p:nvCxnSpPr>
            <p:spPr>
              <a:xfrm flipH="1">
                <a:off x="1905081" y="5056847"/>
                <a:ext cx="411502" cy="655213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>
                <a:cxnSpLocks/>
              </p:cNvCxnSpPr>
              <p:nvPr/>
            </p:nvCxnSpPr>
            <p:spPr>
              <a:xfrm>
                <a:off x="1910462" y="5712060"/>
                <a:ext cx="406121" cy="571550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>
                <a:cxnSpLocks noChangeAspect="1"/>
              </p:cNvCxnSpPr>
              <p:nvPr/>
            </p:nvCxnSpPr>
            <p:spPr>
              <a:xfrm flipH="1">
                <a:off x="1697281" y="5712060"/>
                <a:ext cx="213182" cy="339436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 noChangeAspect="1"/>
              </p:cNvCxnSpPr>
              <p:nvPr/>
            </p:nvCxnSpPr>
            <p:spPr>
              <a:xfrm>
                <a:off x="7316225" y="5715645"/>
                <a:ext cx="356545" cy="567965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>
                <a:cxnSpLocks/>
              </p:cNvCxnSpPr>
              <p:nvPr/>
            </p:nvCxnSpPr>
            <p:spPr>
              <a:xfrm flipH="1">
                <a:off x="4665573" y="5405854"/>
                <a:ext cx="1560860" cy="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>
                <a:cxnSpLocks noChangeAspect="1"/>
              </p:cNvCxnSpPr>
              <p:nvPr/>
            </p:nvCxnSpPr>
            <p:spPr>
              <a:xfrm>
                <a:off x="4606023" y="1394062"/>
                <a:ext cx="2518669" cy="401216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</p:cNvCxnSpPr>
              <p:nvPr/>
            </p:nvCxnSpPr>
            <p:spPr>
              <a:xfrm flipH="1" flipV="1">
                <a:off x="2565323" y="5405854"/>
                <a:ext cx="2040700" cy="36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5" name="Straight Connector 44"/>
            <p:cNvCxnSpPr>
              <a:cxnSpLocks noChangeAspect="1"/>
            </p:cNvCxnSpPr>
            <p:nvPr/>
          </p:nvCxnSpPr>
          <p:spPr>
            <a:xfrm flipH="1">
              <a:off x="7988625" y="3621750"/>
              <a:ext cx="346720" cy="351877"/>
            </a:xfrm>
            <a:prstGeom prst="line">
              <a:avLst/>
            </a:prstGeom>
            <a:ln w="38100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7209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/>
          <p:cNvSpPr>
            <a:spLocks noGrp="1"/>
          </p:cNvSpPr>
          <p:nvPr>
            <p:ph type="title" idx="4294967295"/>
          </p:nvPr>
        </p:nvSpPr>
        <p:spPr>
          <a:xfrm>
            <a:off x="457200" y="1222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Speciation with gene flow</a:t>
            </a:r>
          </a:p>
        </p:txBody>
      </p:sp>
      <p:grpSp>
        <p:nvGrpSpPr>
          <p:cNvPr id="16" name="Group 15"/>
          <p:cNvGrpSpPr>
            <a:grpSpLocks noChangeAspect="1"/>
          </p:cNvGrpSpPr>
          <p:nvPr/>
        </p:nvGrpSpPr>
        <p:grpSpPr>
          <a:xfrm>
            <a:off x="3577830" y="1946799"/>
            <a:ext cx="1960125" cy="1200904"/>
            <a:chOff x="3515877" y="1838368"/>
            <a:chExt cx="2106431" cy="1290538"/>
          </a:xfrm>
        </p:grpSpPr>
        <p:sp>
          <p:nvSpPr>
            <p:cNvPr id="3" name="Oval 2"/>
            <p:cNvSpPr/>
            <p:nvPr/>
          </p:nvSpPr>
          <p:spPr>
            <a:xfrm>
              <a:off x="3515877" y="1838368"/>
              <a:ext cx="2106431" cy="1290538"/>
            </a:xfrm>
            <a:prstGeom prst="ellipse">
              <a:avLst/>
            </a:prstGeom>
            <a:noFill/>
            <a:ln w="57150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3887599" y="2323448"/>
              <a:ext cx="1365784" cy="0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4073462" y="2230508"/>
              <a:ext cx="185861" cy="1858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14" name="Oval 13"/>
            <p:cNvSpPr/>
            <p:nvPr/>
          </p:nvSpPr>
          <p:spPr>
            <a:xfrm>
              <a:off x="4860870" y="2228008"/>
              <a:ext cx="185861" cy="1858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833387" y="1863592"/>
              <a:ext cx="666005" cy="46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/>
                <a:t>a</a:t>
              </a:r>
              <a:endParaRPr lang="en-US" sz="2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620816" y="1861783"/>
              <a:ext cx="666005" cy="46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/>
                <a:t>b</a:t>
              </a:r>
              <a:endParaRPr lang="en-US" sz="2200" dirty="0"/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3887599" y="2785113"/>
              <a:ext cx="1365784" cy="0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/>
            <p:cNvSpPr/>
            <p:nvPr/>
          </p:nvSpPr>
          <p:spPr>
            <a:xfrm>
              <a:off x="4073462" y="2692173"/>
              <a:ext cx="185861" cy="1858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22" name="Oval 21"/>
            <p:cNvSpPr/>
            <p:nvPr/>
          </p:nvSpPr>
          <p:spPr>
            <a:xfrm>
              <a:off x="4860870" y="2689673"/>
              <a:ext cx="185861" cy="1858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833387" y="2325257"/>
              <a:ext cx="666005" cy="46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a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620816" y="2323448"/>
              <a:ext cx="666005" cy="46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/>
                <a:t>b</a:t>
              </a:r>
              <a:endParaRPr lang="en-US" sz="2200" dirty="0"/>
            </a:p>
          </p:txBody>
        </p:sp>
      </p:grpSp>
      <p:cxnSp>
        <p:nvCxnSpPr>
          <p:cNvPr id="40" name="Straight Connector 39"/>
          <p:cNvCxnSpPr/>
          <p:nvPr/>
        </p:nvCxnSpPr>
        <p:spPr>
          <a:xfrm flipH="1">
            <a:off x="650553" y="1288653"/>
            <a:ext cx="2738947" cy="5005785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3265597" y="3438681"/>
            <a:ext cx="1340426" cy="2855757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606023" y="3438681"/>
            <a:ext cx="1279557" cy="2855757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5761676" y="1290462"/>
            <a:ext cx="2736597" cy="5005402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858770" y="5049609"/>
            <a:ext cx="1469262" cy="0"/>
          </a:xfrm>
          <a:prstGeom prst="straightConnector1">
            <a:avLst/>
          </a:prstGeom>
          <a:ln w="66675">
            <a:headEnd type="triangle" w="med" len="med"/>
            <a:tailEnd type="triangl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1619861" y="4551676"/>
            <a:ext cx="1960125" cy="1200904"/>
            <a:chOff x="1424982" y="4528260"/>
            <a:chExt cx="2106431" cy="1290538"/>
          </a:xfrm>
        </p:grpSpPr>
        <p:sp>
          <p:nvSpPr>
            <p:cNvPr id="55" name="Oval 54"/>
            <p:cNvSpPr/>
            <p:nvPr/>
          </p:nvSpPr>
          <p:spPr>
            <a:xfrm>
              <a:off x="1424982" y="4528260"/>
              <a:ext cx="2106431" cy="1290538"/>
            </a:xfrm>
            <a:prstGeom prst="ellipse">
              <a:avLst/>
            </a:prstGeom>
            <a:noFill/>
            <a:ln w="57150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cxnSp>
          <p:nvCxnSpPr>
            <p:cNvPr id="56" name="Straight Connector 55"/>
            <p:cNvCxnSpPr/>
            <p:nvPr/>
          </p:nvCxnSpPr>
          <p:spPr>
            <a:xfrm>
              <a:off x="1796704" y="5013340"/>
              <a:ext cx="1365784" cy="0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/>
            <p:cNvSpPr/>
            <p:nvPr/>
          </p:nvSpPr>
          <p:spPr>
            <a:xfrm>
              <a:off x="1982567" y="4920400"/>
              <a:ext cx="185861" cy="1858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>
                <a:solidFill>
                  <a:srgbClr val="FF0000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2769975" y="4917900"/>
              <a:ext cx="185861" cy="1858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742492" y="4553484"/>
              <a:ext cx="6660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>
                  <a:solidFill>
                    <a:srgbClr val="FF0000"/>
                  </a:solidFill>
                </a:rPr>
                <a:t>A</a:t>
              </a:r>
              <a:endParaRPr lang="en-US" sz="2200" dirty="0">
                <a:solidFill>
                  <a:srgbClr val="FF0000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529921" y="4551675"/>
              <a:ext cx="6660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/>
                <a:t>b</a:t>
              </a:r>
              <a:endParaRPr lang="en-US" sz="2200" dirty="0"/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1796704" y="5475005"/>
              <a:ext cx="1365784" cy="0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Oval 61"/>
            <p:cNvSpPr/>
            <p:nvPr/>
          </p:nvSpPr>
          <p:spPr>
            <a:xfrm>
              <a:off x="1982567" y="5382065"/>
              <a:ext cx="185861" cy="1858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>
                <a:solidFill>
                  <a:srgbClr val="FF0000"/>
                </a:solidFill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2769975" y="5379565"/>
              <a:ext cx="185861" cy="1858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742492" y="5015149"/>
              <a:ext cx="6660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>
                  <a:solidFill>
                    <a:srgbClr val="FF0000"/>
                  </a:solidFill>
                </a:rPr>
                <a:t>A</a:t>
              </a:r>
              <a:endParaRPr lang="en-US" sz="2200" dirty="0">
                <a:solidFill>
                  <a:srgbClr val="FF0000"/>
                </a:solidFill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529921" y="5013340"/>
              <a:ext cx="6660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/>
                <a:t>b</a:t>
              </a:r>
              <a:endParaRPr lang="en-US" sz="2200" dirty="0"/>
            </a:p>
          </p:txBody>
        </p: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5617091" y="4551676"/>
            <a:ext cx="1960125" cy="1200904"/>
            <a:chOff x="5575803" y="4551675"/>
            <a:chExt cx="2106431" cy="1290538"/>
          </a:xfrm>
        </p:grpSpPr>
        <p:sp>
          <p:nvSpPr>
            <p:cNvPr id="66" name="Oval 65"/>
            <p:cNvSpPr/>
            <p:nvPr/>
          </p:nvSpPr>
          <p:spPr>
            <a:xfrm>
              <a:off x="5575803" y="4551675"/>
              <a:ext cx="2106431" cy="1290538"/>
            </a:xfrm>
            <a:prstGeom prst="ellipse">
              <a:avLst/>
            </a:prstGeom>
            <a:noFill/>
            <a:ln w="57150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cxnSp>
          <p:nvCxnSpPr>
            <p:cNvPr id="67" name="Straight Connector 66"/>
            <p:cNvCxnSpPr/>
            <p:nvPr/>
          </p:nvCxnSpPr>
          <p:spPr>
            <a:xfrm>
              <a:off x="5947525" y="5036755"/>
              <a:ext cx="1365784" cy="0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/>
            <p:cNvSpPr/>
            <p:nvPr/>
          </p:nvSpPr>
          <p:spPr>
            <a:xfrm>
              <a:off x="6133388" y="4943815"/>
              <a:ext cx="185861" cy="1858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69" name="Oval 68"/>
            <p:cNvSpPr/>
            <p:nvPr/>
          </p:nvSpPr>
          <p:spPr>
            <a:xfrm>
              <a:off x="6920796" y="4941315"/>
              <a:ext cx="185861" cy="1858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>
                <a:solidFill>
                  <a:srgbClr val="FF0000"/>
                </a:solidFill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893313" y="4576899"/>
              <a:ext cx="6660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/>
                <a:t>a</a:t>
              </a:r>
              <a:endParaRPr lang="en-US" sz="2200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680742" y="4575090"/>
              <a:ext cx="6660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>
                  <a:solidFill>
                    <a:srgbClr val="FF0000"/>
                  </a:solidFill>
                </a:rPr>
                <a:t>B</a:t>
              </a:r>
              <a:endParaRPr lang="en-US" sz="2200" dirty="0">
                <a:solidFill>
                  <a:srgbClr val="FF0000"/>
                </a:solidFill>
              </a:endParaRPr>
            </a:p>
          </p:txBody>
        </p:sp>
        <p:cxnSp>
          <p:nvCxnSpPr>
            <p:cNvPr id="72" name="Straight Connector 71"/>
            <p:cNvCxnSpPr/>
            <p:nvPr/>
          </p:nvCxnSpPr>
          <p:spPr>
            <a:xfrm>
              <a:off x="5947525" y="5498420"/>
              <a:ext cx="1365784" cy="0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6133388" y="5405480"/>
              <a:ext cx="185861" cy="1858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74" name="Oval 73"/>
            <p:cNvSpPr/>
            <p:nvPr/>
          </p:nvSpPr>
          <p:spPr>
            <a:xfrm>
              <a:off x="6920796" y="5402980"/>
              <a:ext cx="185861" cy="1858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>
                <a:solidFill>
                  <a:srgbClr val="FF0000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5893313" y="5038564"/>
              <a:ext cx="6660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a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6680742" y="5036755"/>
              <a:ext cx="6660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>
                  <a:solidFill>
                    <a:srgbClr val="FF0000"/>
                  </a:solidFill>
                </a:rPr>
                <a:t>B</a:t>
              </a:r>
              <a:endParaRPr lang="en-US" sz="2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77" name="Group 76"/>
          <p:cNvGrpSpPr>
            <a:grpSpLocks noChangeAspect="1"/>
          </p:cNvGrpSpPr>
          <p:nvPr/>
        </p:nvGrpSpPr>
        <p:grpSpPr>
          <a:xfrm>
            <a:off x="3594289" y="5357090"/>
            <a:ext cx="1960125" cy="1200904"/>
            <a:chOff x="1424982" y="4528259"/>
            <a:chExt cx="2106431" cy="1290538"/>
          </a:xfrm>
        </p:grpSpPr>
        <p:sp>
          <p:nvSpPr>
            <p:cNvPr id="83" name="TextBox 82"/>
            <p:cNvSpPr txBox="1"/>
            <p:nvPr/>
          </p:nvSpPr>
          <p:spPr>
            <a:xfrm>
              <a:off x="2529921" y="4551677"/>
              <a:ext cx="666005" cy="46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>
                  <a:solidFill>
                    <a:srgbClr val="000000"/>
                  </a:solidFill>
                </a:rPr>
                <a:t>b</a:t>
              </a:r>
              <a:endParaRPr lang="en-US" sz="2200" dirty="0">
                <a:solidFill>
                  <a:srgbClr val="000000"/>
                </a:solidFill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2529921" y="5013340"/>
              <a:ext cx="666005" cy="46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>
                  <a:solidFill>
                    <a:srgbClr val="FF0000"/>
                  </a:solidFill>
                </a:rPr>
                <a:t>B</a:t>
              </a:r>
              <a:endParaRPr lang="en-US" sz="2200" dirty="0">
                <a:solidFill>
                  <a:srgbClr val="FF0000"/>
                </a:solidFill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1424982" y="4528259"/>
              <a:ext cx="2106431" cy="1290538"/>
            </a:xfrm>
            <a:prstGeom prst="ellipse">
              <a:avLst/>
            </a:prstGeom>
            <a:noFill/>
            <a:ln w="57150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cxnSp>
          <p:nvCxnSpPr>
            <p:cNvPr id="79" name="Straight Connector 78"/>
            <p:cNvCxnSpPr/>
            <p:nvPr/>
          </p:nvCxnSpPr>
          <p:spPr>
            <a:xfrm>
              <a:off x="1796704" y="5013340"/>
              <a:ext cx="1365784" cy="0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Oval 79"/>
            <p:cNvSpPr/>
            <p:nvPr/>
          </p:nvSpPr>
          <p:spPr>
            <a:xfrm>
              <a:off x="1982567" y="4920400"/>
              <a:ext cx="185861" cy="1858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>
                <a:solidFill>
                  <a:srgbClr val="FF0000"/>
                </a:solidFill>
              </a:endParaRPr>
            </a:p>
          </p:txBody>
        </p:sp>
        <p:sp>
          <p:nvSpPr>
            <p:cNvPr id="81" name="Oval 80"/>
            <p:cNvSpPr/>
            <p:nvPr/>
          </p:nvSpPr>
          <p:spPr>
            <a:xfrm>
              <a:off x="2769975" y="4917900"/>
              <a:ext cx="185861" cy="1858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742492" y="4553484"/>
              <a:ext cx="666005" cy="46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>
                  <a:solidFill>
                    <a:srgbClr val="FF0000"/>
                  </a:solidFill>
                </a:rPr>
                <a:t>A</a:t>
              </a:r>
              <a:endParaRPr lang="en-US" sz="2200" dirty="0">
                <a:solidFill>
                  <a:srgbClr val="FF0000"/>
                </a:solidFill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1796704" y="5475005"/>
              <a:ext cx="1365784" cy="0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/>
            <p:cNvSpPr/>
            <p:nvPr/>
          </p:nvSpPr>
          <p:spPr>
            <a:xfrm>
              <a:off x="1982567" y="5382065"/>
              <a:ext cx="185861" cy="185875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>
                <a:solidFill>
                  <a:srgbClr val="FF0000"/>
                </a:solidFill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2769975" y="5379565"/>
              <a:ext cx="185861" cy="1858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0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742492" y="5015149"/>
              <a:ext cx="666005" cy="46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smtClean="0">
                  <a:solidFill>
                    <a:srgbClr val="000000"/>
                  </a:solidFill>
                </a:rPr>
                <a:t>a</a:t>
              </a:r>
              <a:endParaRPr lang="en-US" sz="22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89" name="Picture 8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4263" y="5174202"/>
            <a:ext cx="1565436" cy="156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554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1222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Capturing information in the alignment with summary statistics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75351" y="6146037"/>
            <a:ext cx="6183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Pavlidis</a:t>
            </a:r>
            <a:r>
              <a:rPr lang="en-US" dirty="0" smtClean="0"/>
              <a:t> et al. (2010), Lin et al. (2011), Ronen et al. (2013)</a:t>
            </a:r>
          </a:p>
          <a:p>
            <a:r>
              <a:rPr lang="en-US" dirty="0" err="1" smtClean="0"/>
              <a:t>Pudlo</a:t>
            </a:r>
            <a:r>
              <a:rPr lang="en-US" dirty="0" smtClean="0"/>
              <a:t> et al. (2014), </a:t>
            </a:r>
            <a:r>
              <a:rPr lang="en-US" dirty="0" err="1" smtClean="0"/>
              <a:t>Pybus</a:t>
            </a:r>
            <a:r>
              <a:rPr lang="en-US" dirty="0" smtClean="0"/>
              <a:t> et al. (2015), Schrider and Kern (2016)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2010366" y="324158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>
            <a:grpSpLocks noChangeAspect="1"/>
          </p:cNvGrpSpPr>
          <p:nvPr/>
        </p:nvGrpSpPr>
        <p:grpSpPr>
          <a:xfrm>
            <a:off x="1158177" y="1593386"/>
            <a:ext cx="1721670" cy="1279506"/>
            <a:chOff x="4845507" y="1601466"/>
            <a:chExt cx="3841293" cy="2854773"/>
          </a:xfrm>
        </p:grpSpPr>
        <p:grpSp>
          <p:nvGrpSpPr>
            <p:cNvPr id="31" name="Group 30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6" name="Straight Connector 35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1806753" y="2872892"/>
            <a:ext cx="368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ea typeface="Lucida Grande"/>
                <a:cs typeface="Calibri"/>
              </a:rPr>
              <a:t>π</a:t>
            </a:r>
            <a:endParaRPr lang="en-US" i="1" dirty="0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429" y="3689247"/>
            <a:ext cx="3843973" cy="1410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4024" y="3055595"/>
            <a:ext cx="4366400" cy="3732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65578" y="2405857"/>
            <a:ext cx="448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or: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4254024" y="3683129"/>
            <a:ext cx="436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More </a:t>
            </a:r>
            <a:r>
              <a:rPr lang="en-US" dirty="0">
                <a:latin typeface="Helvetica"/>
                <a:cs typeface="Helvetica"/>
              </a:rPr>
              <a:t>statistics → </a:t>
            </a:r>
            <a:r>
              <a:rPr lang="en-US" dirty="0" smtClean="0">
                <a:latin typeface="Helvetica"/>
                <a:cs typeface="Helvetica"/>
              </a:rPr>
              <a:t>more information about the genealogy → more power!</a:t>
            </a:r>
          </a:p>
        </p:txBody>
      </p:sp>
    </p:spTree>
    <p:extLst>
      <p:ext uri="{BB962C8B-B14F-4D97-AF65-F5344CB8AC3E}">
        <p14:creationId xmlns:p14="http://schemas.microsoft.com/office/powerpoint/2010/main" val="1438391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6" grpId="0"/>
      <p:bldP spid="51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/>
          <p:cNvSpPr>
            <a:spLocks noGrp="1"/>
          </p:cNvSpPr>
          <p:nvPr>
            <p:ph type="title" idx="4294967295"/>
          </p:nvPr>
        </p:nvSpPr>
        <p:spPr>
          <a:xfrm>
            <a:off x="457200" y="1222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Helvetica"/>
                <a:cs typeface="Helvetica"/>
              </a:rPr>
              <a:t>Adaptive introgression in </a:t>
            </a:r>
            <a:r>
              <a:rPr lang="en-US" dirty="0" err="1" smtClean="0">
                <a:latin typeface="Helvetica"/>
                <a:cs typeface="Helvetica"/>
              </a:rPr>
              <a:t>Heliconius</a:t>
            </a:r>
            <a:endParaRPr lang="en-US" dirty="0" smtClean="0">
              <a:latin typeface="Helvetica"/>
              <a:cs typeface="Helvetica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734686" y="1533466"/>
            <a:ext cx="4259328" cy="4348691"/>
            <a:chOff x="1192612" y="1533466"/>
            <a:chExt cx="4259328" cy="4348691"/>
          </a:xfrm>
        </p:grpSpPr>
        <p:pic>
          <p:nvPicPr>
            <p:cNvPr id="2" name="Picture 1" descr="heliconius.jpg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192612" y="1533466"/>
              <a:ext cx="3872116" cy="4348691"/>
            </a:xfrm>
            <a:prstGeom prst="rect">
              <a:avLst/>
            </a:prstGeom>
          </p:spPr>
        </p:pic>
        <p:sp>
          <p:nvSpPr>
            <p:cNvPr id="4" name="Bent-Up Arrow 3"/>
            <p:cNvSpPr/>
            <p:nvPr/>
          </p:nvSpPr>
          <p:spPr>
            <a:xfrm>
              <a:off x="4336771" y="2602243"/>
              <a:ext cx="1115169" cy="1177206"/>
            </a:xfrm>
            <a:prstGeom prst="bentUpArrow">
              <a:avLst>
                <a:gd name="adj1" fmla="val 50000"/>
                <a:gd name="adj2" fmla="val 25000"/>
                <a:gd name="adj3" fmla="val 25000"/>
              </a:avLst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359597" y="3492892"/>
            <a:ext cx="1395838" cy="1920706"/>
            <a:chOff x="3662637" y="3492892"/>
            <a:chExt cx="1395838" cy="1920706"/>
          </a:xfrm>
        </p:grpSpPr>
        <p:sp>
          <p:nvSpPr>
            <p:cNvPr id="13" name="Freeform 12"/>
            <p:cNvSpPr/>
            <p:nvPr/>
          </p:nvSpPr>
          <p:spPr>
            <a:xfrm>
              <a:off x="4212860" y="3779451"/>
              <a:ext cx="845615" cy="1332101"/>
            </a:xfrm>
            <a:custGeom>
              <a:avLst/>
              <a:gdLst>
                <a:gd name="connsiteX0" fmla="*/ 0 w 845615"/>
                <a:gd name="connsiteY0" fmla="*/ 0 h 1332101"/>
                <a:gd name="connsiteX1" fmla="*/ 681492 w 845615"/>
                <a:gd name="connsiteY1" fmla="*/ 371749 h 1332101"/>
                <a:gd name="connsiteX2" fmla="*/ 820888 w 845615"/>
                <a:gd name="connsiteY2" fmla="*/ 743498 h 1332101"/>
                <a:gd name="connsiteX3" fmla="*/ 294281 w 845615"/>
                <a:gd name="connsiteY3" fmla="*/ 1332101 h 1332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5615" h="1332101">
                  <a:moveTo>
                    <a:pt x="0" y="0"/>
                  </a:moveTo>
                  <a:cubicBezTo>
                    <a:pt x="272338" y="123916"/>
                    <a:pt x="544677" y="247833"/>
                    <a:pt x="681492" y="371749"/>
                  </a:cubicBezTo>
                  <a:cubicBezTo>
                    <a:pt x="818307" y="495665"/>
                    <a:pt x="885423" y="583439"/>
                    <a:pt x="820888" y="743498"/>
                  </a:cubicBezTo>
                  <a:cubicBezTo>
                    <a:pt x="756353" y="903557"/>
                    <a:pt x="294281" y="1332101"/>
                    <a:pt x="294281" y="1332101"/>
                  </a:cubicBezTo>
                </a:path>
              </a:pathLst>
            </a:custGeom>
            <a:ln w="38100" cmpd="sng">
              <a:solidFill>
                <a:srgbClr val="008000"/>
              </a:solidFill>
              <a:headEnd type="triangle"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3897448" y="4840485"/>
              <a:ext cx="568873" cy="573113"/>
            </a:xfrm>
            <a:prstGeom prst="ellipse">
              <a:avLst/>
            </a:prstGeom>
            <a:noFill/>
            <a:ln w="38100" cmpd="sng"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3662637" y="3492892"/>
              <a:ext cx="568873" cy="573113"/>
            </a:xfrm>
            <a:prstGeom prst="ellipse">
              <a:avLst/>
            </a:prstGeom>
            <a:noFill/>
            <a:ln w="38100" cmpd="sng"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691107" y="2486074"/>
            <a:ext cx="2709807" cy="3229571"/>
            <a:chOff x="2994147" y="2486074"/>
            <a:chExt cx="2709807" cy="3229571"/>
          </a:xfrm>
        </p:grpSpPr>
        <p:sp>
          <p:nvSpPr>
            <p:cNvPr id="9" name="Freeform 8"/>
            <p:cNvSpPr/>
            <p:nvPr/>
          </p:nvSpPr>
          <p:spPr>
            <a:xfrm>
              <a:off x="3624300" y="2757141"/>
              <a:ext cx="2079654" cy="2679692"/>
            </a:xfrm>
            <a:custGeom>
              <a:avLst/>
              <a:gdLst>
                <a:gd name="connsiteX0" fmla="*/ 0 w 2079654"/>
                <a:gd name="connsiteY0" fmla="*/ 0 h 2679692"/>
                <a:gd name="connsiteX1" fmla="*/ 1703730 w 2079654"/>
                <a:gd name="connsiteY1" fmla="*/ 480176 h 2679692"/>
                <a:gd name="connsiteX2" fmla="*/ 2013500 w 2079654"/>
                <a:gd name="connsiteY2" fmla="*/ 1502486 h 2679692"/>
                <a:gd name="connsiteX3" fmla="*/ 758934 w 2079654"/>
                <a:gd name="connsiteY3" fmla="*/ 2679692 h 267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9654" h="2679692">
                  <a:moveTo>
                    <a:pt x="0" y="0"/>
                  </a:moveTo>
                  <a:cubicBezTo>
                    <a:pt x="684073" y="114881"/>
                    <a:pt x="1368147" y="229762"/>
                    <a:pt x="1703730" y="480176"/>
                  </a:cubicBezTo>
                  <a:cubicBezTo>
                    <a:pt x="2039313" y="730590"/>
                    <a:pt x="2170966" y="1135900"/>
                    <a:pt x="2013500" y="1502486"/>
                  </a:cubicBezTo>
                  <a:cubicBezTo>
                    <a:pt x="1856034" y="1869072"/>
                    <a:pt x="758934" y="2679692"/>
                    <a:pt x="758934" y="2679692"/>
                  </a:cubicBezTo>
                </a:path>
              </a:pathLst>
            </a:custGeom>
            <a:ln w="38100" cmpd="sng">
              <a:solidFill>
                <a:srgbClr val="008000"/>
              </a:solidFill>
              <a:headEnd type="triangle" w="lg" len="lg"/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994147" y="2486074"/>
              <a:ext cx="568873" cy="573113"/>
            </a:xfrm>
            <a:prstGeom prst="ellipse">
              <a:avLst/>
            </a:prstGeom>
            <a:noFill/>
            <a:ln w="38100" cmpd="sng"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3791050" y="5142532"/>
              <a:ext cx="568873" cy="573113"/>
            </a:xfrm>
            <a:prstGeom prst="ellipse">
              <a:avLst/>
            </a:prstGeom>
            <a:noFill/>
            <a:ln w="38100" cmpd="sng"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6429664" y="3492892"/>
            <a:ext cx="1965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Gene flow at mimicry loci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0" y="608739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 smtClean="0">
                <a:latin typeface="Helvetica"/>
                <a:cs typeface="Helvetica"/>
              </a:rPr>
              <a:t>Heliconius</a:t>
            </a:r>
            <a:r>
              <a:rPr lang="en-US" dirty="0" smtClean="0">
                <a:latin typeface="Helvetica"/>
                <a:cs typeface="Helvetica"/>
              </a:rPr>
              <a:t> Genome Consortium (2012)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24217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Detecting introgression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0" y="1394040"/>
            <a:ext cx="4432624" cy="3148154"/>
            <a:chOff x="1125705" y="1394060"/>
            <a:chExt cx="6899767" cy="4900378"/>
          </a:xfrm>
        </p:grpSpPr>
        <p:cxnSp>
          <p:nvCxnSpPr>
            <p:cNvPr id="4" name="Straight Connector 3"/>
            <p:cNvCxnSpPr/>
            <p:nvPr/>
          </p:nvCxnSpPr>
          <p:spPr>
            <a:xfrm flipH="1">
              <a:off x="3265597" y="3438681"/>
              <a:ext cx="1340426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>
              <a:off x="4606023" y="3438681"/>
              <a:ext cx="1279557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125705" y="3438681"/>
              <a:ext cx="1340426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745915" y="3438681"/>
              <a:ext cx="1279557" cy="2855757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466131" y="1394060"/>
              <a:ext cx="0" cy="2062908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745915" y="1394060"/>
              <a:ext cx="0" cy="2062908"/>
            </a:xfrm>
            <a:prstGeom prst="line">
              <a:avLst/>
            </a:prstGeom>
            <a:ln w="7620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H="1">
              <a:off x="2314791" y="1394060"/>
              <a:ext cx="2300376" cy="3662778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311243" y="5049595"/>
              <a:ext cx="777222" cy="1244843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cxnSpLocks noChangeAspect="1"/>
            </p:cNvCxnSpPr>
            <p:nvPr/>
          </p:nvCxnSpPr>
          <p:spPr>
            <a:xfrm>
              <a:off x="4606023" y="1394060"/>
              <a:ext cx="2710202" cy="4317268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cxnSpLocks noChangeAspect="1"/>
            </p:cNvCxnSpPr>
            <p:nvPr/>
          </p:nvCxnSpPr>
          <p:spPr>
            <a:xfrm flipH="1">
              <a:off x="6985296" y="5715645"/>
              <a:ext cx="330931" cy="335851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cxnSpLocks noChangeAspect="1"/>
            </p:cNvCxnSpPr>
            <p:nvPr/>
          </p:nvCxnSpPr>
          <p:spPr>
            <a:xfrm flipH="1">
              <a:off x="1905081" y="5056847"/>
              <a:ext cx="411502" cy="655213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>
              <a:off x="1910462" y="5712060"/>
              <a:ext cx="406121" cy="571550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1697282" y="5712060"/>
              <a:ext cx="213180" cy="339436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cxnSpLocks noChangeAspect="1"/>
            </p:cNvCxnSpPr>
            <p:nvPr/>
          </p:nvCxnSpPr>
          <p:spPr>
            <a:xfrm>
              <a:off x="7316225" y="5715645"/>
              <a:ext cx="356545" cy="567965"/>
            </a:xfrm>
            <a:prstGeom prst="line">
              <a:avLst/>
            </a:prstGeom>
            <a:ln w="38100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272540" y="2338902"/>
            <a:ext cx="6435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Helvetica"/>
                <a:cs typeface="Helvetica"/>
              </a:rPr>
              <a:t>v</a:t>
            </a:r>
            <a:r>
              <a:rPr lang="en-US" sz="2800" dirty="0" smtClean="0">
                <a:latin typeface="Helvetica"/>
                <a:cs typeface="Helvetica"/>
              </a:rPr>
              <a:t>s.</a:t>
            </a:r>
            <a:endParaRPr lang="en-US" sz="2800" dirty="0">
              <a:latin typeface="Helvetica"/>
              <a:cs typeface="Helvetica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1165874" y="5075878"/>
            <a:ext cx="7309354" cy="1290997"/>
            <a:chOff x="1301246" y="2519002"/>
            <a:chExt cx="7309354" cy="1290997"/>
          </a:xfrm>
        </p:grpSpPr>
        <p:pic>
          <p:nvPicPr>
            <p:cNvPr id="56" name="Picture 55"/>
            <p:cNvPicPr>
              <a:picLocks noChangeAspect="1"/>
            </p:cNvPicPr>
            <p:nvPr/>
          </p:nvPicPr>
          <p:blipFill rotWithShape="1">
            <a:blip r:embed="rId3"/>
            <a:srcRect r="42158"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3"/>
            <a:srcRect r="42700"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3"/>
            <a:srcRect r="42158"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 rotWithShape="1">
            <a:blip r:embed="rId3"/>
            <a:srcRect r="42700" b="28097"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sp>
        <p:nvSpPr>
          <p:cNvPr id="7" name="Freeform 6"/>
          <p:cNvSpPr/>
          <p:nvPr/>
        </p:nvSpPr>
        <p:spPr>
          <a:xfrm>
            <a:off x="0" y="4553921"/>
            <a:ext cx="9107215" cy="681540"/>
          </a:xfrm>
          <a:custGeom>
            <a:avLst/>
            <a:gdLst>
              <a:gd name="connsiteX0" fmla="*/ 2261315 w 9107215"/>
              <a:gd name="connsiteY0" fmla="*/ 681540 h 681540"/>
              <a:gd name="connsiteX1" fmla="*/ 9107215 w 9107215"/>
              <a:gd name="connsiteY1" fmla="*/ 0 h 681540"/>
              <a:gd name="connsiteX2" fmla="*/ 0 w 9107215"/>
              <a:gd name="connsiteY2" fmla="*/ 30979 h 681540"/>
              <a:gd name="connsiteX3" fmla="*/ 2261315 w 9107215"/>
              <a:gd name="connsiteY3" fmla="*/ 681540 h 6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7215" h="681540">
                <a:moveTo>
                  <a:pt x="2261315" y="681540"/>
                </a:moveTo>
                <a:lnTo>
                  <a:pt x="9107215" y="0"/>
                </a:lnTo>
                <a:lnTo>
                  <a:pt x="0" y="30979"/>
                </a:lnTo>
                <a:lnTo>
                  <a:pt x="2261315" y="681540"/>
                </a:lnTo>
                <a:close/>
              </a:path>
            </a:pathLst>
          </a:custGeom>
          <a:solidFill>
            <a:schemeClr val="bg1">
              <a:lumMod val="75000"/>
              <a:alpha val="2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>
            <a:cxnSpLocks/>
          </p:cNvCxnSpPr>
          <p:nvPr/>
        </p:nvCxnSpPr>
        <p:spPr>
          <a:xfrm>
            <a:off x="1920875" y="5257686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4707851" y="1394040"/>
            <a:ext cx="4436149" cy="3150658"/>
            <a:chOff x="4707851" y="1394040"/>
            <a:chExt cx="4436149" cy="3150658"/>
          </a:xfrm>
        </p:grpSpPr>
        <p:grpSp>
          <p:nvGrpSpPr>
            <p:cNvPr id="3" name="Group 2"/>
            <p:cNvGrpSpPr>
              <a:grpSpLocks noChangeAspect="1"/>
            </p:cNvGrpSpPr>
            <p:nvPr/>
          </p:nvGrpSpPr>
          <p:grpSpPr>
            <a:xfrm>
              <a:off x="4707851" y="1394040"/>
              <a:ext cx="4436149" cy="3150658"/>
              <a:chOff x="1125705" y="1394060"/>
              <a:chExt cx="6899767" cy="4900378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 flipH="1">
                <a:off x="3265597" y="3438681"/>
                <a:ext cx="1340426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4606023" y="3438681"/>
                <a:ext cx="1279557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H="1">
                <a:off x="1125705" y="3438681"/>
                <a:ext cx="1340426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6745915" y="3438681"/>
                <a:ext cx="1279557" cy="2855757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2466131" y="1394060"/>
                <a:ext cx="0" cy="2062908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6745915" y="1394060"/>
                <a:ext cx="0" cy="2062908"/>
              </a:xfrm>
              <a:prstGeom prst="line">
                <a:avLst/>
              </a:prstGeom>
              <a:ln w="7620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cxnSpLocks noChangeAspect="1"/>
              </p:cNvCxnSpPr>
              <p:nvPr/>
            </p:nvCxnSpPr>
            <p:spPr>
              <a:xfrm flipH="1">
                <a:off x="2314791" y="1394060"/>
                <a:ext cx="2300376" cy="366277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 noChangeAspect="1"/>
              </p:cNvCxnSpPr>
              <p:nvPr/>
            </p:nvCxnSpPr>
            <p:spPr>
              <a:xfrm>
                <a:off x="2533674" y="5405854"/>
                <a:ext cx="554791" cy="888584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>
                <a:cxnSpLocks noChangeAspect="1"/>
              </p:cNvCxnSpPr>
              <p:nvPr/>
            </p:nvCxnSpPr>
            <p:spPr>
              <a:xfrm>
                <a:off x="7124692" y="5406222"/>
                <a:ext cx="191533" cy="305106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>
                <a:cxnSpLocks noChangeAspect="1"/>
              </p:cNvCxnSpPr>
              <p:nvPr/>
            </p:nvCxnSpPr>
            <p:spPr>
              <a:xfrm flipH="1">
                <a:off x="6985297" y="5715645"/>
                <a:ext cx="330929" cy="335851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 noChangeAspect="1"/>
              </p:cNvCxnSpPr>
              <p:nvPr/>
            </p:nvCxnSpPr>
            <p:spPr>
              <a:xfrm flipH="1">
                <a:off x="1905081" y="5056847"/>
                <a:ext cx="411502" cy="655213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>
                <a:cxnSpLocks/>
              </p:cNvCxnSpPr>
              <p:nvPr/>
            </p:nvCxnSpPr>
            <p:spPr>
              <a:xfrm>
                <a:off x="1910462" y="5712060"/>
                <a:ext cx="406121" cy="571550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>
                <a:cxnSpLocks noChangeAspect="1"/>
              </p:cNvCxnSpPr>
              <p:nvPr/>
            </p:nvCxnSpPr>
            <p:spPr>
              <a:xfrm flipH="1">
                <a:off x="1697281" y="5712060"/>
                <a:ext cx="213182" cy="339436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 noChangeAspect="1"/>
              </p:cNvCxnSpPr>
              <p:nvPr/>
            </p:nvCxnSpPr>
            <p:spPr>
              <a:xfrm>
                <a:off x="7316225" y="5715645"/>
                <a:ext cx="356545" cy="567965"/>
              </a:xfrm>
              <a:prstGeom prst="line">
                <a:avLst/>
              </a:prstGeom>
              <a:ln w="38100" cmpd="sng"/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>
                <a:cxnSpLocks/>
              </p:cNvCxnSpPr>
              <p:nvPr/>
            </p:nvCxnSpPr>
            <p:spPr>
              <a:xfrm flipH="1">
                <a:off x="4665573" y="5405854"/>
                <a:ext cx="1560860" cy="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>
                <a:cxnSpLocks noChangeAspect="1"/>
              </p:cNvCxnSpPr>
              <p:nvPr/>
            </p:nvCxnSpPr>
            <p:spPr>
              <a:xfrm>
                <a:off x="4606023" y="1394062"/>
                <a:ext cx="2518669" cy="401216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</p:cNvCxnSpPr>
              <p:nvPr/>
            </p:nvCxnSpPr>
            <p:spPr>
              <a:xfrm flipH="1" flipV="1">
                <a:off x="2565323" y="5405854"/>
                <a:ext cx="2040700" cy="36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5" name="Straight Connector 44"/>
            <p:cNvCxnSpPr>
              <a:cxnSpLocks noChangeAspect="1"/>
            </p:cNvCxnSpPr>
            <p:nvPr/>
          </p:nvCxnSpPr>
          <p:spPr>
            <a:xfrm flipH="1">
              <a:off x="7988625" y="3621750"/>
              <a:ext cx="346720" cy="351877"/>
            </a:xfrm>
            <a:prstGeom prst="line">
              <a:avLst/>
            </a:prstGeom>
            <a:ln w="38100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0354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H="1">
            <a:off x="3265597" y="3438681"/>
            <a:ext cx="1340426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606023" y="3438681"/>
            <a:ext cx="1279557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1125705" y="3438681"/>
            <a:ext cx="1340426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745915" y="3438681"/>
            <a:ext cx="1279557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466131" y="1394060"/>
            <a:ext cx="0" cy="2062908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745915" y="1394060"/>
            <a:ext cx="0" cy="2062908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 noChangeAspect="1"/>
          </p:cNvCxnSpPr>
          <p:nvPr/>
        </p:nvCxnSpPr>
        <p:spPr>
          <a:xfrm flipH="1">
            <a:off x="2314791" y="1394060"/>
            <a:ext cx="2300376" cy="3662778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311243" y="5049595"/>
            <a:ext cx="777222" cy="1244843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cxnSpLocks noChangeAspect="1"/>
          </p:cNvCxnSpPr>
          <p:nvPr/>
        </p:nvCxnSpPr>
        <p:spPr>
          <a:xfrm>
            <a:off x="4606023" y="1394060"/>
            <a:ext cx="2710202" cy="4317268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 noChangeAspect="1"/>
          </p:cNvCxnSpPr>
          <p:nvPr/>
        </p:nvCxnSpPr>
        <p:spPr>
          <a:xfrm flipH="1">
            <a:off x="6985296" y="5715645"/>
            <a:ext cx="330931" cy="335851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Detecting introgression</a:t>
            </a:r>
          </a:p>
        </p:txBody>
      </p:sp>
      <p:cxnSp>
        <p:nvCxnSpPr>
          <p:cNvPr id="42" name="Straight Connector 41"/>
          <p:cNvCxnSpPr>
            <a:cxnSpLocks noChangeAspect="1"/>
          </p:cNvCxnSpPr>
          <p:nvPr/>
        </p:nvCxnSpPr>
        <p:spPr>
          <a:xfrm flipH="1">
            <a:off x="1905081" y="5056847"/>
            <a:ext cx="411502" cy="655213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cxnSpLocks/>
          </p:cNvCxnSpPr>
          <p:nvPr/>
        </p:nvCxnSpPr>
        <p:spPr>
          <a:xfrm>
            <a:off x="1910462" y="5712060"/>
            <a:ext cx="406121" cy="57155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cxnSpLocks noChangeAspect="1"/>
          </p:cNvCxnSpPr>
          <p:nvPr/>
        </p:nvCxnSpPr>
        <p:spPr>
          <a:xfrm flipH="1">
            <a:off x="1697282" y="5712060"/>
            <a:ext cx="213180" cy="339436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cxnSpLocks noChangeAspect="1"/>
          </p:cNvCxnSpPr>
          <p:nvPr/>
        </p:nvCxnSpPr>
        <p:spPr>
          <a:xfrm>
            <a:off x="7316225" y="5715645"/>
            <a:ext cx="356545" cy="567965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670788" y="6374729"/>
            <a:ext cx="4473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Geneva et al. (2015); </a:t>
            </a:r>
            <a:r>
              <a:rPr lang="en-US" dirty="0" err="1" smtClean="0"/>
              <a:t>Rosenzweig</a:t>
            </a:r>
            <a:r>
              <a:rPr lang="en-US" dirty="0" smtClean="0"/>
              <a:t> et al. (2016)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901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13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1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16" dur="1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4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1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" dur="1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5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H="1">
            <a:off x="3265597" y="3438681"/>
            <a:ext cx="1340426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606023" y="3438681"/>
            <a:ext cx="1279557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1125705" y="3438681"/>
            <a:ext cx="1340426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745915" y="3438681"/>
            <a:ext cx="1279557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466131" y="1394060"/>
            <a:ext cx="0" cy="2062908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745915" y="1394060"/>
            <a:ext cx="0" cy="2062908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 noChangeAspect="1"/>
          </p:cNvCxnSpPr>
          <p:nvPr/>
        </p:nvCxnSpPr>
        <p:spPr>
          <a:xfrm flipH="1">
            <a:off x="2314791" y="1394060"/>
            <a:ext cx="2300376" cy="3662778"/>
          </a:xfrm>
          <a:prstGeom prst="line">
            <a:avLst/>
          </a:prstGeom>
          <a:ln w="38100" cmpd="sng">
            <a:solidFill>
              <a:srgbClr val="FF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311243" y="5049595"/>
            <a:ext cx="777222" cy="1244843"/>
          </a:xfrm>
          <a:prstGeom prst="line">
            <a:avLst/>
          </a:prstGeom>
          <a:ln w="38100" cmpd="sng">
            <a:solidFill>
              <a:srgbClr val="FF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cxnSpLocks noChangeAspect="1"/>
          </p:cNvCxnSpPr>
          <p:nvPr/>
        </p:nvCxnSpPr>
        <p:spPr>
          <a:xfrm>
            <a:off x="4606023" y="1394060"/>
            <a:ext cx="2710202" cy="4317268"/>
          </a:xfrm>
          <a:prstGeom prst="line">
            <a:avLst/>
          </a:prstGeom>
          <a:ln w="38100" cmpd="sng">
            <a:solidFill>
              <a:srgbClr val="0000FF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 noChangeAspect="1"/>
          </p:cNvCxnSpPr>
          <p:nvPr/>
        </p:nvCxnSpPr>
        <p:spPr>
          <a:xfrm flipH="1">
            <a:off x="6985297" y="5715645"/>
            <a:ext cx="330929" cy="335851"/>
          </a:xfrm>
          <a:prstGeom prst="line">
            <a:avLst/>
          </a:prstGeom>
          <a:ln w="38100" cmpd="sng">
            <a:solidFill>
              <a:srgbClr val="0000FF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Detecting introgression</a:t>
            </a:r>
          </a:p>
        </p:txBody>
      </p:sp>
      <p:cxnSp>
        <p:nvCxnSpPr>
          <p:cNvPr id="42" name="Straight Connector 41"/>
          <p:cNvCxnSpPr>
            <a:cxnSpLocks noChangeAspect="1"/>
          </p:cNvCxnSpPr>
          <p:nvPr/>
        </p:nvCxnSpPr>
        <p:spPr>
          <a:xfrm flipH="1">
            <a:off x="1905081" y="5056847"/>
            <a:ext cx="411502" cy="655213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cxnSpLocks/>
          </p:cNvCxnSpPr>
          <p:nvPr/>
        </p:nvCxnSpPr>
        <p:spPr>
          <a:xfrm>
            <a:off x="1910462" y="5712060"/>
            <a:ext cx="406121" cy="57155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cxnSpLocks noChangeAspect="1"/>
          </p:cNvCxnSpPr>
          <p:nvPr/>
        </p:nvCxnSpPr>
        <p:spPr>
          <a:xfrm flipH="1">
            <a:off x="1697281" y="5712060"/>
            <a:ext cx="213182" cy="339436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cxnSpLocks noChangeAspect="1"/>
          </p:cNvCxnSpPr>
          <p:nvPr/>
        </p:nvCxnSpPr>
        <p:spPr>
          <a:xfrm>
            <a:off x="7316225" y="5715645"/>
            <a:ext cx="356545" cy="567965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391025" y="6097730"/>
            <a:ext cx="1526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 smtClean="0">
                <a:latin typeface="Helvetica"/>
                <a:cs typeface="Helvetica"/>
              </a:rPr>
              <a:t>d</a:t>
            </a:r>
            <a:r>
              <a:rPr lang="en-US" sz="2400" i="1" baseline="-25000" dirty="0" err="1" smtClean="0">
                <a:latin typeface="Helvetica"/>
                <a:cs typeface="Helvetica"/>
              </a:rPr>
              <a:t>min</a:t>
            </a:r>
            <a:endParaRPr lang="en-US" sz="2400" i="1" baseline="-25000" dirty="0">
              <a:latin typeface="Helvetica"/>
              <a:cs typeface="Helvetic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3148" y="1796973"/>
            <a:ext cx="1610357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 err="1" smtClean="0">
                <a:latin typeface="Helvetica"/>
                <a:cs typeface="Helvetica"/>
              </a:rPr>
              <a:t>G</a:t>
            </a:r>
            <a:r>
              <a:rPr lang="en-US" sz="2400" i="1" baseline="-25000" dirty="0" err="1" smtClean="0">
                <a:latin typeface="Helvetica"/>
                <a:cs typeface="Helvetica"/>
              </a:rPr>
              <a:t>min</a:t>
            </a:r>
            <a:r>
              <a:rPr lang="en-US" sz="2400" dirty="0">
                <a:latin typeface="Helvetica"/>
                <a:cs typeface="Helvetica"/>
              </a:rPr>
              <a:t> </a:t>
            </a:r>
            <a:r>
              <a:rPr lang="en-US" sz="2400" dirty="0" smtClean="0">
                <a:latin typeface="Helvetica"/>
                <a:cs typeface="Helvetica"/>
              </a:rPr>
              <a:t>=</a:t>
            </a:r>
          </a:p>
          <a:p>
            <a:endParaRPr lang="en-US" sz="600" i="1" dirty="0" smtClean="0">
              <a:latin typeface="Helvetica"/>
              <a:cs typeface="Helvetica"/>
            </a:endParaRPr>
          </a:p>
          <a:p>
            <a:r>
              <a:rPr lang="en-US" sz="2400" i="1" dirty="0" err="1" smtClean="0">
                <a:latin typeface="Helvetica"/>
                <a:cs typeface="Helvetica"/>
              </a:rPr>
              <a:t>d</a:t>
            </a:r>
            <a:r>
              <a:rPr lang="en-US" sz="2400" i="1" baseline="-25000" dirty="0" err="1" smtClean="0">
                <a:latin typeface="Helvetica"/>
                <a:cs typeface="Helvetica"/>
              </a:rPr>
              <a:t>min</a:t>
            </a:r>
            <a:r>
              <a:rPr lang="en-US" sz="2400" i="1" baseline="-25000" dirty="0" smtClean="0">
                <a:latin typeface="Helvetica"/>
                <a:cs typeface="Helvetica"/>
              </a:rPr>
              <a:t> </a:t>
            </a:r>
            <a:r>
              <a:rPr lang="en-US" sz="2400" dirty="0" smtClean="0">
                <a:latin typeface="ＭＳ ゴシック"/>
                <a:ea typeface="ＭＳ ゴシック"/>
                <a:cs typeface="ＭＳ ゴシック"/>
              </a:rPr>
              <a:t>⁄</a:t>
            </a:r>
            <a:r>
              <a:rPr lang="en-US" sz="2400" i="1" dirty="0" err="1" smtClean="0">
                <a:latin typeface="Helvetica"/>
                <a:cs typeface="Helvetica"/>
              </a:rPr>
              <a:t>d</a:t>
            </a:r>
            <a:r>
              <a:rPr lang="en-US" sz="2400" i="1" baseline="-25000" dirty="0" err="1" smtClean="0">
                <a:latin typeface="Helvetica"/>
                <a:cs typeface="Helvetica"/>
              </a:rPr>
              <a:t>mean</a:t>
            </a:r>
            <a:endParaRPr lang="en-US" sz="2400" i="1" baseline="-25000" dirty="0">
              <a:latin typeface="Helvetica"/>
              <a:cs typeface="Helvetic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43148" y="3040255"/>
            <a:ext cx="1610357" cy="92333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 err="1" smtClean="0">
                <a:latin typeface="Helvetica"/>
                <a:cs typeface="Helvetica"/>
              </a:rPr>
              <a:t>RND</a:t>
            </a:r>
            <a:r>
              <a:rPr lang="en-US" sz="2400" i="1" baseline="-25000" dirty="0" err="1" smtClean="0">
                <a:latin typeface="Helvetica"/>
                <a:cs typeface="Helvetica"/>
              </a:rPr>
              <a:t>min</a:t>
            </a:r>
            <a:r>
              <a:rPr lang="en-US" sz="2400" dirty="0" smtClean="0">
                <a:latin typeface="Helvetica"/>
                <a:cs typeface="Helvetica"/>
              </a:rPr>
              <a:t> =</a:t>
            </a:r>
          </a:p>
          <a:p>
            <a:endParaRPr lang="en-US" sz="600" i="1" dirty="0">
              <a:latin typeface="Helvetica"/>
              <a:cs typeface="Helvetica"/>
            </a:endParaRPr>
          </a:p>
          <a:p>
            <a:r>
              <a:rPr lang="en-US" sz="2400" i="1" dirty="0" err="1" smtClean="0">
                <a:latin typeface="Helvetica"/>
                <a:cs typeface="Helvetica"/>
              </a:rPr>
              <a:t>d</a:t>
            </a:r>
            <a:r>
              <a:rPr lang="en-US" sz="2400" i="1" baseline="-25000" dirty="0" err="1" smtClean="0">
                <a:latin typeface="Helvetica"/>
                <a:cs typeface="Helvetica"/>
              </a:rPr>
              <a:t>min</a:t>
            </a:r>
            <a:r>
              <a:rPr lang="en-US" sz="2400" i="1" baseline="-25000" dirty="0" smtClean="0">
                <a:latin typeface="Helvetica"/>
                <a:cs typeface="Helvetica"/>
              </a:rPr>
              <a:t> </a:t>
            </a:r>
            <a:r>
              <a:rPr lang="en-US" sz="2400" dirty="0">
                <a:latin typeface="ＭＳ ゴシック"/>
                <a:ea typeface="ＭＳ ゴシック"/>
                <a:cs typeface="ＭＳ ゴシック"/>
              </a:rPr>
              <a:t>⁄</a:t>
            </a:r>
            <a:r>
              <a:rPr lang="en-US" sz="2400" i="1" dirty="0" err="1" smtClean="0">
                <a:latin typeface="Helvetica"/>
                <a:cs typeface="Helvetica"/>
              </a:rPr>
              <a:t>d</a:t>
            </a:r>
            <a:r>
              <a:rPr lang="en-US" sz="2400" i="1" baseline="-25000" dirty="0" err="1" smtClean="0">
                <a:latin typeface="Helvetica"/>
                <a:cs typeface="Helvetica"/>
              </a:rPr>
              <a:t>out</a:t>
            </a:r>
            <a:endParaRPr lang="en-US" sz="2400" i="1" baseline="-25000" dirty="0">
              <a:latin typeface="Helvetica"/>
              <a:cs typeface="Helvetic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70788" y="6374729"/>
            <a:ext cx="4473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Geneva et al. (2015); </a:t>
            </a:r>
            <a:r>
              <a:rPr lang="en-US" dirty="0" err="1" smtClean="0"/>
              <a:t>Rosenzweig</a:t>
            </a:r>
            <a:r>
              <a:rPr lang="en-US" dirty="0" smtClean="0"/>
              <a:t> et al. (2016)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359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" dur="1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" dur="1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6" grpId="0" animBg="1"/>
      <p:bldP spid="27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65874" y="4153680"/>
            <a:ext cx="7309354" cy="1290997"/>
            <a:chOff x="1301246" y="2519002"/>
            <a:chExt cx="7309354" cy="129099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cxnSp>
        <p:nvCxnSpPr>
          <p:cNvPr id="8" name="Straight Connector 7"/>
          <p:cNvCxnSpPr>
            <a:cxnSpLocks/>
          </p:cNvCxnSpPr>
          <p:nvPr/>
        </p:nvCxnSpPr>
        <p:spPr>
          <a:xfrm>
            <a:off x="1920875" y="4335488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Single Statistic vs. Feature Vector 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H="1" flipV="1">
            <a:off x="876977" y="3038761"/>
            <a:ext cx="1248321" cy="1296728"/>
          </a:xfrm>
          <a:prstGeom prst="line">
            <a:avLst/>
          </a:prstGeom>
          <a:ln w="38100" cmpd="sng"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195380" y="3038761"/>
            <a:ext cx="2092668" cy="1296728"/>
          </a:xfrm>
          <a:prstGeom prst="line">
            <a:avLst/>
          </a:prstGeom>
          <a:ln w="38100" cmpd="sng"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27304" y="2542401"/>
            <a:ext cx="738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atin typeface="Times New Roman"/>
                <a:cs typeface="Times New Roman"/>
              </a:rPr>
              <a:t>d</a:t>
            </a:r>
            <a:r>
              <a:rPr lang="en-US" sz="2400" i="1" baseline="-25000" dirty="0" err="1">
                <a:latin typeface="Times New Roman"/>
                <a:cs typeface="Times New Roman"/>
              </a:rPr>
              <a:t>min</a:t>
            </a:r>
            <a:r>
              <a:rPr lang="en-US" sz="2400" i="1" dirty="0"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366221" y="2542401"/>
            <a:ext cx="79601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[</a:t>
            </a:r>
            <a:r>
              <a:rPr lang="en-US" sz="2400" i="1" dirty="0" smtClean="0">
                <a:latin typeface="Times New Roman"/>
                <a:cs typeface="Times New Roman"/>
              </a:rPr>
              <a:t>π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θ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w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θ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w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Z</a:t>
            </a:r>
            <a:r>
              <a:rPr lang="en-US" sz="2400" i="1" baseline="-25000" dirty="0">
                <a:latin typeface="Times New Roman"/>
                <a:cs typeface="Times New Roman"/>
              </a:rPr>
              <a:t>nS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>
                <a:latin typeface="Times New Roman"/>
                <a:cs typeface="Times New Roman"/>
              </a:rPr>
              <a:t> </a:t>
            </a:r>
            <a:r>
              <a:rPr lang="en-US" sz="2400" i="1" dirty="0" smtClean="0">
                <a:latin typeface="Times New Roman"/>
                <a:cs typeface="Times New Roman"/>
              </a:rPr>
              <a:t>Z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nS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F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ST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 err="1" smtClean="0">
                <a:latin typeface="Times New Roman"/>
                <a:cs typeface="Times New Roman"/>
              </a:rPr>
              <a:t>d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min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err="1">
                <a:latin typeface="Times New Roman"/>
                <a:cs typeface="Times New Roman"/>
              </a:rPr>
              <a:t>G</a:t>
            </a:r>
            <a:r>
              <a:rPr lang="en-US" sz="2400" i="1" baseline="-25000" dirty="0" err="1">
                <a:latin typeface="Times New Roman"/>
                <a:cs typeface="Times New Roman"/>
              </a:rPr>
              <a:t>min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d</a:t>
            </a:r>
            <a:r>
              <a:rPr lang="en-US" sz="2400" i="1" baseline="-25000" dirty="0">
                <a:latin typeface="Times New Roman"/>
                <a:cs typeface="Times New Roman"/>
              </a:rPr>
              <a:t>d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d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Z</a:t>
            </a:r>
            <a:r>
              <a:rPr lang="en-US" sz="2400" i="1" baseline="-25000" dirty="0">
                <a:latin typeface="Times New Roman"/>
                <a:cs typeface="Times New Roman"/>
              </a:rPr>
              <a:t>X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IBS</a:t>
            </a:r>
            <a:r>
              <a:rPr lang="en-US" sz="2400" dirty="0" smtClean="0">
                <a:latin typeface="Times New Roman"/>
                <a:cs typeface="Times New Roman"/>
              </a:rPr>
              <a:t> …] </a:t>
            </a:r>
            <a:endParaRPr lang="en-US" sz="2400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6373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Finding Introgression via classification (and a large feature vector)</a:t>
            </a:r>
            <a:endParaRPr lang="en-US" dirty="0"/>
          </a:p>
        </p:txBody>
      </p:sp>
      <p:grpSp>
        <p:nvGrpSpPr>
          <p:cNvPr id="58" name="Group 57"/>
          <p:cNvGrpSpPr>
            <a:grpSpLocks noChangeAspect="1"/>
          </p:cNvGrpSpPr>
          <p:nvPr/>
        </p:nvGrpSpPr>
        <p:grpSpPr>
          <a:xfrm>
            <a:off x="569737" y="3211917"/>
            <a:ext cx="7937309" cy="1621285"/>
            <a:chOff x="242204" y="1800672"/>
            <a:chExt cx="3939394" cy="804666"/>
          </a:xfrm>
        </p:grpSpPr>
        <p:cxnSp>
          <p:nvCxnSpPr>
            <p:cNvPr id="5" name="Straight Connector 4"/>
            <p:cNvCxnSpPr/>
            <p:nvPr/>
          </p:nvCxnSpPr>
          <p:spPr>
            <a:xfrm flipH="1">
              <a:off x="587624" y="213071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803994" y="213071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H="1">
              <a:off x="242204" y="213071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149414" y="213071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458574" y="180067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49414" y="180067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cxnSpLocks noChangeAspect="1"/>
            </p:cNvCxnSpPr>
            <p:nvPr/>
          </p:nvCxnSpPr>
          <p:spPr>
            <a:xfrm flipH="1">
              <a:off x="434145" y="1800672"/>
              <a:ext cx="371325" cy="591243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433573" y="2390746"/>
              <a:ext cx="125458" cy="200942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cxnSpLocks noChangeAspect="1"/>
            </p:cNvCxnSpPr>
            <p:nvPr/>
          </p:nvCxnSpPr>
          <p:spPr>
            <a:xfrm>
              <a:off x="803994" y="1800672"/>
              <a:ext cx="437479" cy="696890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cxnSpLocks noChangeAspect="1"/>
            </p:cNvCxnSpPr>
            <p:nvPr/>
          </p:nvCxnSpPr>
          <p:spPr>
            <a:xfrm flipH="1">
              <a:off x="1188055" y="2498260"/>
              <a:ext cx="53418" cy="54213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cxnSpLocks noChangeAspect="1"/>
            </p:cNvCxnSpPr>
            <p:nvPr/>
          </p:nvCxnSpPr>
          <p:spPr>
            <a:xfrm flipH="1">
              <a:off x="368010" y="2391917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368879" y="2497681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cxnSpLocks noChangeAspect="1"/>
            </p:cNvCxnSpPr>
            <p:nvPr/>
          </p:nvCxnSpPr>
          <p:spPr>
            <a:xfrm flipH="1">
              <a:off x="303628" y="2497681"/>
              <a:ext cx="65252" cy="10389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cxnSpLocks noChangeAspect="1"/>
            </p:cNvCxnSpPr>
            <p:nvPr/>
          </p:nvCxnSpPr>
          <p:spPr>
            <a:xfrm>
              <a:off x="1241473" y="2498260"/>
              <a:ext cx="57553" cy="91681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1976240" y="213210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192610" y="213210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1630820" y="213210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538030" y="213210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1847190" y="180206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538030" y="180206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cxnSpLocks noChangeAspect="1"/>
            </p:cNvCxnSpPr>
            <p:nvPr/>
          </p:nvCxnSpPr>
          <p:spPr>
            <a:xfrm flipH="1">
              <a:off x="1822761" y="1802062"/>
              <a:ext cx="371325" cy="59124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>
              <a:off x="1849894" y="2544617"/>
              <a:ext cx="35562" cy="56959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>
              <a:off x="2192610" y="1802062"/>
              <a:ext cx="370424" cy="590074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cxnSpLocks noChangeAspect="1"/>
            </p:cNvCxnSpPr>
            <p:nvPr/>
          </p:nvCxnSpPr>
          <p:spPr>
            <a:xfrm flipH="1">
              <a:off x="1756626" y="2393307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cxnSpLocks/>
            </p:cNvCxnSpPr>
            <p:nvPr/>
          </p:nvCxnSpPr>
          <p:spPr>
            <a:xfrm>
              <a:off x="1757495" y="2499071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cxnSpLocks noChangeAspect="1"/>
            </p:cNvCxnSpPr>
            <p:nvPr/>
          </p:nvCxnSpPr>
          <p:spPr>
            <a:xfrm flipH="1">
              <a:off x="1693117" y="2499071"/>
              <a:ext cx="64379" cy="10250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cxnSpLocks noChangeAspect="1"/>
            </p:cNvCxnSpPr>
            <p:nvPr/>
          </p:nvCxnSpPr>
          <p:spPr>
            <a:xfrm>
              <a:off x="2627699" y="2495842"/>
              <a:ext cx="59943" cy="95489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cxnSpLocks noChangeAspect="1"/>
            </p:cNvCxnSpPr>
            <p:nvPr/>
          </p:nvCxnSpPr>
          <p:spPr>
            <a:xfrm>
              <a:off x="2563034" y="2390416"/>
              <a:ext cx="67055" cy="106816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cxnSpLocks/>
            </p:cNvCxnSpPr>
            <p:nvPr/>
          </p:nvCxnSpPr>
          <p:spPr>
            <a:xfrm>
              <a:off x="2203564" y="2553862"/>
              <a:ext cx="382585" cy="899"/>
            </a:xfrm>
            <a:prstGeom prst="line">
              <a:avLst/>
            </a:prstGeom>
            <a:ln w="28575" cmpd="sng">
              <a:solidFill>
                <a:srgbClr val="0000FF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cxnSpLocks noChangeAspect="1"/>
            </p:cNvCxnSpPr>
            <p:nvPr/>
          </p:nvCxnSpPr>
          <p:spPr>
            <a:xfrm>
              <a:off x="2578691" y="2550799"/>
              <a:ext cx="34236" cy="54539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cxnSpLocks/>
            </p:cNvCxnSpPr>
            <p:nvPr/>
          </p:nvCxnSpPr>
          <p:spPr>
            <a:xfrm>
              <a:off x="1847190" y="2553862"/>
              <a:ext cx="352459" cy="1797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cxnSpLocks/>
            </p:cNvCxnSpPr>
            <p:nvPr/>
          </p:nvCxnSpPr>
          <p:spPr>
            <a:xfrm>
              <a:off x="1790835" y="2463400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3413263" y="2134476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3629633" y="2134476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3067843" y="2134476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975053" y="2134476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284213" y="1804434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975053" y="1804434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cxnSpLocks noChangeAspect="1"/>
            </p:cNvCxnSpPr>
            <p:nvPr/>
          </p:nvCxnSpPr>
          <p:spPr>
            <a:xfrm flipH="1">
              <a:off x="3259784" y="1804434"/>
              <a:ext cx="371325" cy="59124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cxnSpLocks noChangeAspect="1"/>
            </p:cNvCxnSpPr>
            <p:nvPr/>
          </p:nvCxnSpPr>
          <p:spPr>
            <a:xfrm>
              <a:off x="3286917" y="2546989"/>
              <a:ext cx="35562" cy="56959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cxnSpLocks noChangeAspect="1"/>
            </p:cNvCxnSpPr>
            <p:nvPr/>
          </p:nvCxnSpPr>
          <p:spPr>
            <a:xfrm>
              <a:off x="3629633" y="1804434"/>
              <a:ext cx="370424" cy="590074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H="1">
              <a:off x="4013694" y="2502022"/>
              <a:ext cx="53418" cy="5421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3193649" y="2395679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cxnSpLocks/>
            </p:cNvCxnSpPr>
            <p:nvPr/>
          </p:nvCxnSpPr>
          <p:spPr>
            <a:xfrm>
              <a:off x="3194518" y="2501443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cxnSpLocks noChangeAspect="1"/>
            </p:cNvCxnSpPr>
            <p:nvPr/>
          </p:nvCxnSpPr>
          <p:spPr>
            <a:xfrm flipH="1">
              <a:off x="3129267" y="2501443"/>
              <a:ext cx="65252" cy="10389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cxnSpLocks noChangeAspect="1"/>
            </p:cNvCxnSpPr>
            <p:nvPr/>
          </p:nvCxnSpPr>
          <p:spPr>
            <a:xfrm>
              <a:off x="4000057" y="2392788"/>
              <a:ext cx="67055" cy="106816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cxnSpLocks/>
            </p:cNvCxnSpPr>
            <p:nvPr/>
          </p:nvCxnSpPr>
          <p:spPr>
            <a:xfrm>
              <a:off x="3640587" y="2556234"/>
              <a:ext cx="373107" cy="3187"/>
            </a:xfrm>
            <a:prstGeom prst="line">
              <a:avLst/>
            </a:prstGeom>
            <a:ln w="28575" cmpd="sng">
              <a:solidFill>
                <a:srgbClr val="0000FF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>
              <a:off x="3284213" y="2556234"/>
              <a:ext cx="352459" cy="1797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cxnSpLocks noChangeAspect="1"/>
            </p:cNvCxnSpPr>
            <p:nvPr/>
          </p:nvCxnSpPr>
          <p:spPr>
            <a:xfrm flipH="1">
              <a:off x="3975053" y="2554040"/>
              <a:ext cx="40883" cy="41490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cxnSpLocks noChangeAspect="1"/>
            </p:cNvCxnSpPr>
            <p:nvPr/>
          </p:nvCxnSpPr>
          <p:spPr>
            <a:xfrm>
              <a:off x="4065939" y="2499604"/>
              <a:ext cx="59072" cy="94098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1001248" y="5422234"/>
            <a:ext cx="7309354" cy="1290997"/>
            <a:chOff x="1301246" y="2519002"/>
            <a:chExt cx="7309354" cy="1290997"/>
          </a:xfrm>
        </p:grpSpPr>
        <p:pic>
          <p:nvPicPr>
            <p:cNvPr id="61" name="Picture 60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sp>
        <p:nvSpPr>
          <p:cNvPr id="65" name="Freeform 64"/>
          <p:cNvSpPr/>
          <p:nvPr/>
        </p:nvSpPr>
        <p:spPr>
          <a:xfrm>
            <a:off x="377929" y="4900199"/>
            <a:ext cx="8361658" cy="681618"/>
          </a:xfrm>
          <a:custGeom>
            <a:avLst/>
            <a:gdLst>
              <a:gd name="connsiteX0" fmla="*/ 2261315 w 9107215"/>
              <a:gd name="connsiteY0" fmla="*/ 681540 h 681540"/>
              <a:gd name="connsiteX1" fmla="*/ 9107215 w 9107215"/>
              <a:gd name="connsiteY1" fmla="*/ 0 h 681540"/>
              <a:gd name="connsiteX2" fmla="*/ 0 w 9107215"/>
              <a:gd name="connsiteY2" fmla="*/ 30979 h 681540"/>
              <a:gd name="connsiteX3" fmla="*/ 2261315 w 9107215"/>
              <a:gd name="connsiteY3" fmla="*/ 681540 h 6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7215" h="681540">
                <a:moveTo>
                  <a:pt x="2261315" y="681540"/>
                </a:moveTo>
                <a:lnTo>
                  <a:pt x="9107215" y="0"/>
                </a:lnTo>
                <a:lnTo>
                  <a:pt x="0" y="30979"/>
                </a:lnTo>
                <a:lnTo>
                  <a:pt x="2261315" y="681540"/>
                </a:lnTo>
                <a:close/>
              </a:path>
            </a:pathLst>
          </a:custGeom>
          <a:solidFill>
            <a:schemeClr val="bg1">
              <a:lumMod val="75000"/>
              <a:alpha val="2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>
            <a:cxnSpLocks/>
          </p:cNvCxnSpPr>
          <p:nvPr/>
        </p:nvCxnSpPr>
        <p:spPr>
          <a:xfrm>
            <a:off x="2144296" y="5604042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7" name="Rectangle 66"/>
          <p:cNvSpPr/>
          <p:nvPr/>
        </p:nvSpPr>
        <p:spPr>
          <a:xfrm>
            <a:off x="634511" y="2142073"/>
            <a:ext cx="79601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[</a:t>
            </a:r>
            <a:r>
              <a:rPr lang="en-US" sz="2400" i="1" dirty="0" smtClean="0">
                <a:latin typeface="Times New Roman"/>
                <a:cs typeface="Times New Roman"/>
              </a:rPr>
              <a:t>π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π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θ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w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θ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w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Z</a:t>
            </a:r>
            <a:r>
              <a:rPr lang="en-US" sz="2400" i="1" baseline="-25000" dirty="0">
                <a:latin typeface="Times New Roman"/>
                <a:cs typeface="Times New Roman"/>
              </a:rPr>
              <a:t>nS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>
                <a:latin typeface="Times New Roman"/>
                <a:cs typeface="Times New Roman"/>
              </a:rPr>
              <a:t> </a:t>
            </a:r>
            <a:r>
              <a:rPr lang="en-US" sz="2400" i="1" dirty="0" smtClean="0">
                <a:latin typeface="Times New Roman"/>
                <a:cs typeface="Times New Roman"/>
              </a:rPr>
              <a:t>Z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nS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F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ST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 err="1" smtClean="0">
                <a:latin typeface="Times New Roman"/>
                <a:cs typeface="Times New Roman"/>
              </a:rPr>
              <a:t>d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min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err="1">
                <a:latin typeface="Times New Roman"/>
                <a:cs typeface="Times New Roman"/>
              </a:rPr>
              <a:t>G</a:t>
            </a:r>
            <a:r>
              <a:rPr lang="en-US" sz="2400" i="1" baseline="-25000" dirty="0" err="1">
                <a:latin typeface="Times New Roman"/>
                <a:cs typeface="Times New Roman"/>
              </a:rPr>
              <a:t>min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d</a:t>
            </a:r>
            <a:r>
              <a:rPr lang="en-US" sz="2400" i="1" baseline="-25000" dirty="0">
                <a:latin typeface="Times New Roman"/>
                <a:cs typeface="Times New Roman"/>
              </a:rPr>
              <a:t>d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d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>
                <a:latin typeface="Times New Roman"/>
                <a:cs typeface="Times New Roman"/>
              </a:rPr>
              <a:t>Z</a:t>
            </a:r>
            <a:r>
              <a:rPr lang="en-US" sz="2400" i="1" baseline="-25000" dirty="0">
                <a:latin typeface="Times New Roman"/>
                <a:cs typeface="Times New Roman"/>
              </a:rPr>
              <a:t>X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IBS</a:t>
            </a:r>
            <a:r>
              <a:rPr lang="en-US" sz="2400" dirty="0" smtClean="0">
                <a:latin typeface="Times New Roman"/>
                <a:cs typeface="Times New Roman"/>
              </a:rPr>
              <a:t> …] </a:t>
            </a:r>
            <a:endParaRPr lang="en-US" sz="2400" i="1" dirty="0">
              <a:latin typeface="Times New Roman"/>
              <a:cs typeface="Times New Roman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760912" y="3615294"/>
            <a:ext cx="6435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Helvetica"/>
                <a:cs typeface="Helvetica"/>
              </a:rPr>
              <a:t>v</a:t>
            </a:r>
            <a:r>
              <a:rPr lang="en-US" sz="2800" dirty="0" smtClean="0">
                <a:latin typeface="Helvetica"/>
                <a:cs typeface="Helvetica"/>
              </a:rPr>
              <a:t>s.</a:t>
            </a:r>
            <a:endParaRPr lang="en-US" sz="2800" dirty="0">
              <a:latin typeface="Helvetica"/>
              <a:cs typeface="Helvetica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620383" y="3618094"/>
            <a:ext cx="6435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Helvetica"/>
                <a:cs typeface="Helvetica"/>
              </a:rPr>
              <a:t>v</a:t>
            </a:r>
            <a:r>
              <a:rPr lang="en-US" sz="2800" dirty="0" smtClean="0">
                <a:latin typeface="Helvetica"/>
                <a:cs typeface="Helvetica"/>
              </a:rPr>
              <a:t>s.</a:t>
            </a:r>
            <a:endParaRPr lang="en-US" sz="28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76517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>
            <a:noAutofit/>
          </a:bodyPr>
          <a:lstStyle/>
          <a:p>
            <a:pPr eaLnBrk="1" hangingPunct="1"/>
            <a:r>
              <a:rPr lang="en-US" sz="3600" u="sng" dirty="0" smtClean="0">
                <a:latin typeface="Helvetica"/>
                <a:cs typeface="Helvetica"/>
              </a:rPr>
              <a:t>F</a:t>
            </a:r>
            <a:r>
              <a:rPr lang="en-US" sz="3600" dirty="0" smtClean="0">
                <a:latin typeface="Helvetica"/>
                <a:cs typeface="Helvetica"/>
              </a:rPr>
              <a:t>inding </a:t>
            </a:r>
            <a:r>
              <a:rPr lang="en-US" sz="3600" u="sng" dirty="0" smtClean="0">
                <a:latin typeface="Helvetica"/>
                <a:cs typeface="Helvetica"/>
              </a:rPr>
              <a:t>I</a:t>
            </a:r>
            <a:r>
              <a:rPr lang="en-US" sz="3600" dirty="0" smtClean="0">
                <a:latin typeface="Helvetica"/>
                <a:cs typeface="Helvetica"/>
              </a:rPr>
              <a:t>ntrogressed </a:t>
            </a:r>
            <a:r>
              <a:rPr lang="en-US" sz="3600" u="sng" dirty="0" smtClean="0">
                <a:latin typeface="Helvetica"/>
                <a:cs typeface="Helvetica"/>
              </a:rPr>
              <a:t>L</a:t>
            </a:r>
            <a:r>
              <a:rPr lang="en-US" sz="3600" dirty="0" smtClean="0">
                <a:latin typeface="Helvetica"/>
                <a:cs typeface="Helvetica"/>
              </a:rPr>
              <a:t>oci using </a:t>
            </a:r>
            <a:r>
              <a:rPr lang="en-US" sz="3600" u="sng" dirty="0" smtClean="0">
                <a:latin typeface="Helvetica"/>
                <a:cs typeface="Helvetica"/>
              </a:rPr>
              <a:t>E</a:t>
            </a:r>
            <a:r>
              <a:rPr lang="en-US" sz="3600" dirty="0" smtClean="0">
                <a:latin typeface="Helvetica"/>
                <a:cs typeface="Helvetica"/>
              </a:rPr>
              <a:t>xtra-</a:t>
            </a:r>
            <a:r>
              <a:rPr lang="en-US" sz="3600" u="sng" dirty="0" smtClean="0">
                <a:latin typeface="Helvetica"/>
                <a:cs typeface="Helvetica"/>
              </a:rPr>
              <a:t>T</a:t>
            </a:r>
            <a:r>
              <a:rPr lang="en-US" sz="3600" dirty="0" smtClean="0">
                <a:latin typeface="Helvetica"/>
                <a:cs typeface="Helvetica"/>
              </a:rPr>
              <a:t>rees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491769" y="1842887"/>
            <a:ext cx="5612471" cy="3096536"/>
            <a:chOff x="2627699" y="3200809"/>
            <a:chExt cx="4209594" cy="2322535"/>
          </a:xfrm>
        </p:grpSpPr>
        <p:cxnSp>
          <p:nvCxnSpPr>
            <p:cNvPr id="376" name="Straight Connector 375"/>
            <p:cNvCxnSpPr>
              <a:stCxn id="377" idx="2"/>
            </p:cNvCxnSpPr>
            <p:nvPr/>
          </p:nvCxnSpPr>
          <p:spPr>
            <a:xfrm>
              <a:off x="3988559" y="3817732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7" name="Rectangle 376"/>
            <p:cNvSpPr/>
            <p:nvPr/>
          </p:nvSpPr>
          <p:spPr>
            <a:xfrm>
              <a:off x="3643808" y="3563705"/>
              <a:ext cx="689502" cy="2540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 smtClean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i="1" baseline="-25000" dirty="0" err="1" smtClean="0">
                  <a:solidFill>
                    <a:schemeClr val="tx1"/>
                  </a:solidFill>
                  <a:latin typeface="Helvetica"/>
                  <a:cs typeface="Helvetica"/>
                </a:rPr>
                <a:t>min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cxnSp>
          <p:nvCxnSpPr>
            <p:cNvPr id="378" name="Straight Connector 377"/>
            <p:cNvCxnSpPr>
              <a:stCxn id="377" idx="2"/>
            </p:cNvCxnSpPr>
            <p:nvPr/>
          </p:nvCxnSpPr>
          <p:spPr>
            <a:xfrm flipH="1">
              <a:off x="3643808" y="3817732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9" name="Rectangle 378"/>
            <p:cNvSpPr/>
            <p:nvPr/>
          </p:nvSpPr>
          <p:spPr>
            <a:xfrm>
              <a:off x="3135753" y="4216918"/>
              <a:ext cx="689502" cy="2540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smtClean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i="1" baseline="-25000" dirty="0" smtClean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 smtClean="0">
                  <a:solidFill>
                    <a:schemeClr val="tx1"/>
                  </a:solidFill>
                  <a:latin typeface="Helvetica"/>
                  <a:cs typeface="Helvetica"/>
                </a:rPr>
                <a:t>1</a:t>
              </a:r>
              <a:endParaRPr lang="en-US" sz="1000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380" name="Rectangle 379"/>
            <p:cNvSpPr/>
            <p:nvPr/>
          </p:nvSpPr>
          <p:spPr>
            <a:xfrm>
              <a:off x="4151862" y="4216918"/>
              <a:ext cx="689502" cy="2540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i="1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>
                  <a:solidFill>
                    <a:schemeClr val="tx1"/>
                  </a:solidFill>
                  <a:latin typeface="Helvetica"/>
                  <a:cs typeface="Helvetica"/>
                </a:rPr>
                <a:t>1</a:t>
              </a:r>
            </a:p>
          </p:txBody>
        </p:sp>
        <p:cxnSp>
          <p:nvCxnSpPr>
            <p:cNvPr id="381" name="Straight Connector 380"/>
            <p:cNvCxnSpPr>
              <a:stCxn id="379" idx="2"/>
            </p:cNvCxnSpPr>
            <p:nvPr/>
          </p:nvCxnSpPr>
          <p:spPr>
            <a:xfrm>
              <a:off x="3480505" y="4470946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>
              <a:stCxn id="379" idx="2"/>
            </p:cNvCxnSpPr>
            <p:nvPr/>
          </p:nvCxnSpPr>
          <p:spPr>
            <a:xfrm flipH="1">
              <a:off x="3135753" y="4470946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>
              <a:stCxn id="380" idx="2"/>
            </p:cNvCxnSpPr>
            <p:nvPr/>
          </p:nvCxnSpPr>
          <p:spPr>
            <a:xfrm>
              <a:off x="4496614" y="4470946"/>
              <a:ext cx="344751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stCxn id="380" idx="2"/>
            </p:cNvCxnSpPr>
            <p:nvPr/>
          </p:nvCxnSpPr>
          <p:spPr>
            <a:xfrm flipH="1">
              <a:off x="4188152" y="4470946"/>
              <a:ext cx="308462" cy="39918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5" name="Rectangle 384"/>
            <p:cNvSpPr/>
            <p:nvPr/>
          </p:nvSpPr>
          <p:spPr>
            <a:xfrm>
              <a:off x="3026885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latin typeface="Helvetica"/>
                  <a:cs typeface="Helvetica"/>
                </a:rPr>
                <a:t>1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386" name="Rectangle 385"/>
            <p:cNvSpPr/>
            <p:nvPr/>
          </p:nvSpPr>
          <p:spPr>
            <a:xfrm>
              <a:off x="3716387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latin typeface="Helvetica"/>
                  <a:cs typeface="Helvetica"/>
                </a:rPr>
                <a:t>2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387" name="Rectangle 386"/>
            <p:cNvSpPr/>
            <p:nvPr/>
          </p:nvSpPr>
          <p:spPr>
            <a:xfrm>
              <a:off x="4732496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latin typeface="Helvetica"/>
                  <a:cs typeface="Helvetica"/>
                </a:rPr>
                <a:t>2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388" name="Rectangle 387"/>
            <p:cNvSpPr/>
            <p:nvPr/>
          </p:nvSpPr>
          <p:spPr>
            <a:xfrm>
              <a:off x="4079283" y="4870131"/>
              <a:ext cx="217738" cy="21773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latin typeface="Helvetica"/>
                  <a:cs typeface="Helvetica"/>
                </a:rPr>
                <a:t>3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389" name="TextBox 388"/>
            <p:cNvSpPr txBox="1"/>
            <p:nvPr/>
          </p:nvSpPr>
          <p:spPr>
            <a:xfrm>
              <a:off x="4151862" y="3890312"/>
              <a:ext cx="54434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&gt;0.1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390" name="TextBox 389"/>
            <p:cNvSpPr txBox="1"/>
            <p:nvPr/>
          </p:nvSpPr>
          <p:spPr>
            <a:xfrm>
              <a:off x="3440311" y="3890312"/>
              <a:ext cx="50161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≤0.1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391" name="TextBox 390"/>
            <p:cNvSpPr txBox="1"/>
            <p:nvPr/>
          </p:nvSpPr>
          <p:spPr>
            <a:xfrm>
              <a:off x="3618088" y="4543525"/>
              <a:ext cx="5313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&gt;2.0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392" name="TextBox 391"/>
            <p:cNvSpPr txBox="1"/>
            <p:nvPr/>
          </p:nvSpPr>
          <p:spPr>
            <a:xfrm>
              <a:off x="2969653" y="4549081"/>
              <a:ext cx="615351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≤2.0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393" name="TextBox 392"/>
            <p:cNvSpPr txBox="1"/>
            <p:nvPr/>
          </p:nvSpPr>
          <p:spPr>
            <a:xfrm>
              <a:off x="4664051" y="4549081"/>
              <a:ext cx="51285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&gt;1.0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394" name="TextBox 393"/>
            <p:cNvSpPr txBox="1"/>
            <p:nvPr/>
          </p:nvSpPr>
          <p:spPr>
            <a:xfrm>
              <a:off x="4010840" y="4549081"/>
              <a:ext cx="453620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≤1.0</a:t>
              </a:r>
            </a:p>
          </p:txBody>
        </p:sp>
        <p:cxnSp>
          <p:nvCxnSpPr>
            <p:cNvPr id="396" name="Straight Connector 395"/>
            <p:cNvCxnSpPr>
              <a:stCxn id="397" idx="2"/>
            </p:cNvCxnSpPr>
            <p:nvPr/>
          </p:nvCxnSpPr>
          <p:spPr>
            <a:xfrm>
              <a:off x="5943374" y="3485440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7" name="Rectangle 396"/>
            <p:cNvSpPr/>
            <p:nvPr/>
          </p:nvSpPr>
          <p:spPr>
            <a:xfrm>
              <a:off x="5754089" y="3345967"/>
              <a:ext cx="378570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 smtClean="0">
                  <a:solidFill>
                    <a:schemeClr val="tx1"/>
                  </a:solidFill>
                  <a:latin typeface="Helvetica"/>
                  <a:cs typeface="Helvetica"/>
                </a:rPr>
                <a:t>Snn</a:t>
              </a:r>
              <a:endParaRPr lang="en-US" sz="1000" i="1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cxnSp>
          <p:nvCxnSpPr>
            <p:cNvPr id="398" name="Straight Connector 397"/>
            <p:cNvCxnSpPr>
              <a:stCxn id="397" idx="2"/>
            </p:cNvCxnSpPr>
            <p:nvPr/>
          </p:nvCxnSpPr>
          <p:spPr>
            <a:xfrm flipH="1">
              <a:off x="5754089" y="3485440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/>
            <p:cNvCxnSpPr/>
            <p:nvPr/>
          </p:nvCxnSpPr>
          <p:spPr>
            <a:xfrm>
              <a:off x="5664428" y="3844086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/>
            <p:cNvCxnSpPr/>
            <p:nvPr/>
          </p:nvCxnSpPr>
          <p:spPr>
            <a:xfrm flipH="1">
              <a:off x="5475143" y="3844086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/>
            <p:cNvCxnSpPr/>
            <p:nvPr/>
          </p:nvCxnSpPr>
          <p:spPr>
            <a:xfrm>
              <a:off x="6222320" y="3844086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/>
            <p:cNvCxnSpPr/>
            <p:nvPr/>
          </p:nvCxnSpPr>
          <p:spPr>
            <a:xfrm flipH="1">
              <a:off x="6052960" y="3844086"/>
              <a:ext cx="169360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TextBox 408"/>
            <p:cNvSpPr txBox="1"/>
            <p:nvPr/>
          </p:nvSpPr>
          <p:spPr>
            <a:xfrm>
              <a:off x="6049112" y="3525290"/>
              <a:ext cx="43834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&gt;0.78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10" name="TextBox 409"/>
            <p:cNvSpPr txBox="1"/>
            <p:nvPr/>
          </p:nvSpPr>
          <p:spPr>
            <a:xfrm>
              <a:off x="5399291" y="3525290"/>
              <a:ext cx="45826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≤0.78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11" name="TextBox 410"/>
            <p:cNvSpPr txBox="1"/>
            <p:nvPr/>
          </p:nvSpPr>
          <p:spPr>
            <a:xfrm>
              <a:off x="5677963" y="3787484"/>
              <a:ext cx="48004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&gt;0.6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12" name="TextBox 411"/>
            <p:cNvSpPr txBox="1"/>
            <p:nvPr/>
          </p:nvSpPr>
          <p:spPr>
            <a:xfrm>
              <a:off x="5253421" y="3817732"/>
              <a:ext cx="38631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≤0.6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13" name="TextBox 412"/>
            <p:cNvSpPr txBox="1"/>
            <p:nvPr/>
          </p:nvSpPr>
          <p:spPr>
            <a:xfrm>
              <a:off x="6311439" y="3886986"/>
              <a:ext cx="52585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&gt;-0.9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14" name="TextBox 413"/>
            <p:cNvSpPr txBox="1"/>
            <p:nvPr/>
          </p:nvSpPr>
          <p:spPr>
            <a:xfrm>
              <a:off x="5753206" y="3886986"/>
              <a:ext cx="4968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</a:t>
              </a:r>
              <a:r>
                <a:rPr lang="en-US" sz="1000" dirty="0">
                  <a:latin typeface="Helvetica"/>
                  <a:cs typeface="Helvetica"/>
                </a:rPr>
                <a:t>-</a:t>
              </a:r>
              <a:r>
                <a:rPr lang="en-US" sz="1000" dirty="0" smtClean="0">
                  <a:latin typeface="Helvetica"/>
                  <a:cs typeface="Helvetica"/>
                </a:rPr>
                <a:t>0.9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4950234" y="3804204"/>
              <a:ext cx="290317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…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36" name="TextBox 435"/>
            <p:cNvSpPr txBox="1"/>
            <p:nvPr/>
          </p:nvSpPr>
          <p:spPr>
            <a:xfrm rot="5400000">
              <a:off x="5863385" y="4306028"/>
              <a:ext cx="290317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Helvetica"/>
                  <a:cs typeface="Helvetica"/>
                </a:rPr>
                <a:t>…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37" name="Rectangle 436"/>
            <p:cNvSpPr/>
            <p:nvPr/>
          </p:nvSpPr>
          <p:spPr>
            <a:xfrm>
              <a:off x="2627699" y="3200809"/>
              <a:ext cx="4209594" cy="232253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/>
                <a:cs typeface="Helvetica"/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5453885" y="3701624"/>
              <a:ext cx="415143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  <a:latin typeface="Helvetica"/>
                  <a:cs typeface="Helvetica"/>
                </a:rPr>
                <a:t>Taj</a:t>
              </a:r>
              <a:r>
                <a:rPr lang="en-US" sz="1000" dirty="0" smtClean="0">
                  <a:solidFill>
                    <a:schemeClr val="tx1"/>
                  </a:solidFill>
                  <a:latin typeface="Helvetica"/>
                  <a:cs typeface="Helvetica"/>
                </a:rPr>
                <a:t> </a:t>
              </a:r>
              <a:r>
                <a:rPr lang="en-US" sz="1000" i="1" dirty="0" smtClean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 smtClean="0">
                  <a:solidFill>
                    <a:schemeClr val="tx1"/>
                  </a:solidFill>
                  <a:latin typeface="Helvetica"/>
                  <a:cs typeface="Helvetica"/>
                </a:rPr>
                <a:t>2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39" name="Rectangle 438"/>
            <p:cNvSpPr/>
            <p:nvPr/>
          </p:nvSpPr>
          <p:spPr>
            <a:xfrm>
              <a:off x="6011765" y="3704612"/>
              <a:ext cx="415143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  <a:latin typeface="Helvetica"/>
                  <a:cs typeface="Helvetica"/>
                </a:rPr>
                <a:t>Taj</a:t>
              </a:r>
              <a:r>
                <a:rPr lang="en-US" sz="1000" dirty="0" smtClean="0">
                  <a:solidFill>
                    <a:schemeClr val="tx1"/>
                  </a:solidFill>
                  <a:latin typeface="Helvetica"/>
                  <a:cs typeface="Helvetica"/>
                </a:rPr>
                <a:t> </a:t>
              </a:r>
              <a:r>
                <a:rPr lang="en-US" sz="1000" i="1" dirty="0" smtClean="0">
                  <a:solidFill>
                    <a:schemeClr val="tx1"/>
                  </a:solidFill>
                  <a:latin typeface="Helvetica"/>
                  <a:cs typeface="Helvetica"/>
                </a:rPr>
                <a:t>D</a:t>
              </a:r>
              <a:r>
                <a:rPr lang="en-US" sz="1000" baseline="-25000" dirty="0" smtClean="0">
                  <a:solidFill>
                    <a:schemeClr val="tx1"/>
                  </a:solidFill>
                  <a:latin typeface="Helvetica"/>
                  <a:cs typeface="Helvetica"/>
                </a:rPr>
                <a:t>2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40" name="Rectangle 439"/>
            <p:cNvSpPr>
              <a:spLocks noChangeAspect="1"/>
            </p:cNvSpPr>
            <p:nvPr/>
          </p:nvSpPr>
          <p:spPr>
            <a:xfrm>
              <a:off x="5377038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latin typeface="Helvetica"/>
                  <a:cs typeface="Helvetica"/>
                </a:rPr>
                <a:t>2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41" name="Rectangle 440"/>
            <p:cNvSpPr>
              <a:spLocks noChangeAspect="1"/>
            </p:cNvSpPr>
            <p:nvPr/>
          </p:nvSpPr>
          <p:spPr>
            <a:xfrm>
              <a:off x="5734084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42" name="Rectangle 441"/>
            <p:cNvSpPr>
              <a:spLocks noChangeAspect="1"/>
            </p:cNvSpPr>
            <p:nvPr/>
          </p:nvSpPr>
          <p:spPr>
            <a:xfrm>
              <a:off x="6307387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43" name="Rectangle 442"/>
            <p:cNvSpPr>
              <a:spLocks noChangeAspect="1"/>
            </p:cNvSpPr>
            <p:nvPr/>
          </p:nvSpPr>
          <p:spPr>
            <a:xfrm>
              <a:off x="5960236" y="4063260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latin typeface="Helvetica"/>
                  <a:cs typeface="Helvetica"/>
                </a:rPr>
                <a:t>3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cxnSp>
          <p:nvCxnSpPr>
            <p:cNvPr id="444" name="Straight Connector 443"/>
            <p:cNvCxnSpPr>
              <a:stCxn id="445" idx="2"/>
            </p:cNvCxnSpPr>
            <p:nvPr/>
          </p:nvCxnSpPr>
          <p:spPr>
            <a:xfrm>
              <a:off x="5963893" y="4645331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5" name="Rectangle 444"/>
            <p:cNvSpPr/>
            <p:nvPr/>
          </p:nvSpPr>
          <p:spPr>
            <a:xfrm>
              <a:off x="5774608" y="4505858"/>
              <a:ext cx="378570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 smtClean="0">
                  <a:solidFill>
                    <a:schemeClr val="tx1"/>
                  </a:solidFill>
                  <a:latin typeface="Helvetica"/>
                  <a:cs typeface="Helvetica"/>
                </a:rPr>
                <a:t>G</a:t>
              </a:r>
              <a:r>
                <a:rPr lang="en-US" sz="1000" i="1" baseline="-25000" dirty="0" err="1" smtClean="0">
                  <a:solidFill>
                    <a:schemeClr val="tx1"/>
                  </a:solidFill>
                  <a:latin typeface="Helvetica"/>
                  <a:cs typeface="Helvetica"/>
                </a:rPr>
                <a:t>min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cxnSp>
          <p:nvCxnSpPr>
            <p:cNvPr id="446" name="Straight Connector 445"/>
            <p:cNvCxnSpPr>
              <a:stCxn id="445" idx="2"/>
            </p:cNvCxnSpPr>
            <p:nvPr/>
          </p:nvCxnSpPr>
          <p:spPr>
            <a:xfrm flipH="1">
              <a:off x="5774608" y="4645331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Straight Connector 446"/>
            <p:cNvCxnSpPr/>
            <p:nvPr/>
          </p:nvCxnSpPr>
          <p:spPr>
            <a:xfrm>
              <a:off x="5684947" y="5003977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Straight Connector 447"/>
            <p:cNvCxnSpPr/>
            <p:nvPr/>
          </p:nvCxnSpPr>
          <p:spPr>
            <a:xfrm flipH="1">
              <a:off x="5495662" y="5003977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Straight Connector 448"/>
            <p:cNvCxnSpPr/>
            <p:nvPr/>
          </p:nvCxnSpPr>
          <p:spPr>
            <a:xfrm>
              <a:off x="6242839" y="5003977"/>
              <a:ext cx="189285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Straight Connector 449"/>
            <p:cNvCxnSpPr/>
            <p:nvPr/>
          </p:nvCxnSpPr>
          <p:spPr>
            <a:xfrm flipH="1">
              <a:off x="6073479" y="5003977"/>
              <a:ext cx="169360" cy="21917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1" name="TextBox 450"/>
            <p:cNvSpPr txBox="1"/>
            <p:nvPr/>
          </p:nvSpPr>
          <p:spPr>
            <a:xfrm>
              <a:off x="6069631" y="4685181"/>
              <a:ext cx="43834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&gt;0.05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52" name="TextBox 451"/>
            <p:cNvSpPr txBox="1"/>
            <p:nvPr/>
          </p:nvSpPr>
          <p:spPr>
            <a:xfrm>
              <a:off x="5419810" y="4685181"/>
              <a:ext cx="45826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≤0.05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53" name="TextBox 452"/>
            <p:cNvSpPr txBox="1"/>
            <p:nvPr/>
          </p:nvSpPr>
          <p:spPr>
            <a:xfrm>
              <a:off x="5698482" y="4947375"/>
              <a:ext cx="480049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&gt;100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54" name="TextBox 453"/>
            <p:cNvSpPr txBox="1"/>
            <p:nvPr/>
          </p:nvSpPr>
          <p:spPr>
            <a:xfrm>
              <a:off x="5240552" y="4977623"/>
              <a:ext cx="419704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≤100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55" name="TextBox 454"/>
            <p:cNvSpPr txBox="1"/>
            <p:nvPr/>
          </p:nvSpPr>
          <p:spPr>
            <a:xfrm>
              <a:off x="5816773" y="5046877"/>
              <a:ext cx="4968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≤50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56" name="Rectangle 455"/>
            <p:cNvSpPr/>
            <p:nvPr/>
          </p:nvSpPr>
          <p:spPr>
            <a:xfrm>
              <a:off x="5475143" y="4861515"/>
              <a:ext cx="435662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  <a:latin typeface="Helvetica"/>
                  <a:cs typeface="Helvetica"/>
                </a:rPr>
                <a:t>E[IBS]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58" name="Rectangle 457"/>
            <p:cNvSpPr>
              <a:spLocks noChangeAspect="1"/>
            </p:cNvSpPr>
            <p:nvPr/>
          </p:nvSpPr>
          <p:spPr>
            <a:xfrm>
              <a:off x="5397557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latin typeface="Helvetica"/>
                  <a:cs typeface="Helvetica"/>
                </a:rPr>
                <a:t>2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59" name="Rectangle 458"/>
            <p:cNvSpPr>
              <a:spLocks noChangeAspect="1"/>
            </p:cNvSpPr>
            <p:nvPr/>
          </p:nvSpPr>
          <p:spPr>
            <a:xfrm>
              <a:off x="5754603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60" name="Rectangle 459"/>
            <p:cNvSpPr>
              <a:spLocks noChangeAspect="1"/>
            </p:cNvSpPr>
            <p:nvPr/>
          </p:nvSpPr>
          <p:spPr>
            <a:xfrm>
              <a:off x="6327906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61" name="Rectangle 460"/>
            <p:cNvSpPr>
              <a:spLocks noChangeAspect="1"/>
            </p:cNvSpPr>
            <p:nvPr/>
          </p:nvSpPr>
          <p:spPr>
            <a:xfrm>
              <a:off x="5980755" y="5223151"/>
              <a:ext cx="190302" cy="19030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latin typeface="Helvetica"/>
                  <a:cs typeface="Helvetica"/>
                </a:rPr>
                <a:t>3</a:t>
              </a:r>
              <a:endParaRPr lang="en-US" sz="1000" dirty="0">
                <a:latin typeface="Helvetica"/>
                <a:cs typeface="Helvetica"/>
              </a:endParaRPr>
            </a:p>
          </p:txBody>
        </p:sp>
        <p:sp>
          <p:nvSpPr>
            <p:cNvPr id="462" name="Rectangle 461"/>
            <p:cNvSpPr/>
            <p:nvPr/>
          </p:nvSpPr>
          <p:spPr>
            <a:xfrm>
              <a:off x="6032230" y="4863143"/>
              <a:ext cx="435662" cy="1394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  <a:latin typeface="Helvetica"/>
                  <a:cs typeface="Helvetica"/>
                </a:rPr>
                <a:t>E[IBS]</a:t>
              </a:r>
              <a:endParaRPr lang="en-US" sz="1000" i="1" baseline="-25000" dirty="0">
                <a:solidFill>
                  <a:schemeClr val="tx1"/>
                </a:solidFill>
                <a:latin typeface="Helvetica"/>
                <a:cs typeface="Helvetica"/>
              </a:endParaRPr>
            </a:p>
          </p:txBody>
        </p:sp>
        <p:sp>
          <p:nvSpPr>
            <p:cNvPr id="463" name="TextBox 462"/>
            <p:cNvSpPr txBox="1"/>
            <p:nvPr/>
          </p:nvSpPr>
          <p:spPr>
            <a:xfrm>
              <a:off x="6334916" y="5046877"/>
              <a:ext cx="496855" cy="1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Helvetica"/>
                  <a:cs typeface="Helvetica"/>
                </a:rPr>
                <a:t>≤50</a:t>
              </a:r>
              <a:endParaRPr lang="en-US" sz="1000" dirty="0">
                <a:latin typeface="Helvetica"/>
                <a:cs typeface="Helvetica"/>
              </a:endParaRPr>
            </a:p>
          </p:txBody>
        </p:sp>
      </p:grpSp>
      <p:pic>
        <p:nvPicPr>
          <p:cNvPr id="12296" name="Picture 1229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86817" y="2153417"/>
            <a:ext cx="1904839" cy="2539785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4780710" y="6172200"/>
            <a:ext cx="436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Schrider et al. (2018; </a:t>
            </a:r>
            <a:r>
              <a:rPr lang="en-US" i="1" dirty="0" err="1" smtClean="0"/>
              <a:t>PLoS</a:t>
            </a:r>
            <a:r>
              <a:rPr lang="en-US" i="1" dirty="0" smtClean="0"/>
              <a:t> Genetics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27583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/>
          <p:nvPr/>
        </p:nvCxnSpPr>
        <p:spPr>
          <a:xfrm flipH="1">
            <a:off x="3265597" y="3113391"/>
            <a:ext cx="1340426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606023" y="3113391"/>
            <a:ext cx="1279557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1125705" y="3113391"/>
            <a:ext cx="1340426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745915" y="3113391"/>
            <a:ext cx="1279557" cy="2855757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466131" y="1068770"/>
            <a:ext cx="0" cy="2062908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745915" y="1068770"/>
            <a:ext cx="0" cy="2062908"/>
          </a:xfrm>
          <a:prstGeom prst="line">
            <a:avLst/>
          </a:prstGeom>
          <a:ln w="762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cxnSpLocks noChangeAspect="1"/>
          </p:cNvCxnSpPr>
          <p:nvPr/>
        </p:nvCxnSpPr>
        <p:spPr>
          <a:xfrm flipH="1">
            <a:off x="2314791" y="1068770"/>
            <a:ext cx="2300376" cy="3662778"/>
          </a:xfrm>
          <a:prstGeom prst="line">
            <a:avLst/>
          </a:prstGeom>
          <a:ln w="38100" cmpd="sng">
            <a:solidFill>
              <a:srgbClr val="00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cxnSpLocks noChangeAspect="1"/>
          </p:cNvCxnSpPr>
          <p:nvPr/>
        </p:nvCxnSpPr>
        <p:spPr>
          <a:xfrm>
            <a:off x="2281663" y="5080932"/>
            <a:ext cx="554791" cy="888584"/>
          </a:xfrm>
          <a:prstGeom prst="line">
            <a:avLst/>
          </a:prstGeom>
          <a:ln w="38100" cmpd="sng">
            <a:solidFill>
              <a:srgbClr val="00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cxnSpLocks noChangeAspect="1"/>
          </p:cNvCxnSpPr>
          <p:nvPr/>
        </p:nvCxnSpPr>
        <p:spPr>
          <a:xfrm>
            <a:off x="7124692" y="5080932"/>
            <a:ext cx="191533" cy="305106"/>
          </a:xfrm>
          <a:prstGeom prst="line">
            <a:avLst/>
          </a:prstGeom>
          <a:ln w="38100" cmpd="sng">
            <a:solidFill>
              <a:srgbClr val="00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 noChangeAspect="1"/>
          </p:cNvCxnSpPr>
          <p:nvPr/>
        </p:nvCxnSpPr>
        <p:spPr>
          <a:xfrm flipH="1">
            <a:off x="6985297" y="5390355"/>
            <a:ext cx="330929" cy="335851"/>
          </a:xfrm>
          <a:prstGeom prst="line">
            <a:avLst/>
          </a:prstGeom>
          <a:ln w="38100" cmpd="sng">
            <a:solidFill>
              <a:srgbClr val="00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 noChangeAspect="1"/>
          </p:cNvCxnSpPr>
          <p:nvPr/>
        </p:nvCxnSpPr>
        <p:spPr>
          <a:xfrm flipH="1">
            <a:off x="1905081" y="4731557"/>
            <a:ext cx="411502" cy="655213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1910462" y="5386770"/>
            <a:ext cx="406121" cy="57155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cxnSpLocks noChangeAspect="1"/>
          </p:cNvCxnSpPr>
          <p:nvPr/>
        </p:nvCxnSpPr>
        <p:spPr>
          <a:xfrm flipH="1">
            <a:off x="1697281" y="5386770"/>
            <a:ext cx="213182" cy="339436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cxnSpLocks noChangeAspect="1"/>
          </p:cNvCxnSpPr>
          <p:nvPr/>
        </p:nvCxnSpPr>
        <p:spPr>
          <a:xfrm>
            <a:off x="7316225" y="5390355"/>
            <a:ext cx="356545" cy="567965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cxnSpLocks/>
          </p:cNvCxnSpPr>
          <p:nvPr/>
        </p:nvCxnSpPr>
        <p:spPr>
          <a:xfrm flipH="1">
            <a:off x="4665573" y="5080564"/>
            <a:ext cx="2048256" cy="0"/>
          </a:xfrm>
          <a:prstGeom prst="line">
            <a:avLst/>
          </a:prstGeom>
          <a:ln w="38100" cmpd="sng">
            <a:solidFill>
              <a:srgbClr val="000000"/>
            </a:solidFill>
            <a:prstDash val="sysDash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 noChangeAspect="1"/>
          </p:cNvCxnSpPr>
          <p:nvPr/>
        </p:nvCxnSpPr>
        <p:spPr>
          <a:xfrm>
            <a:off x="4606023" y="1068772"/>
            <a:ext cx="2518669" cy="4012160"/>
          </a:xfrm>
          <a:prstGeom prst="line">
            <a:avLst/>
          </a:prstGeom>
          <a:ln w="38100" cmpd="sng">
            <a:solidFill>
              <a:srgbClr val="00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cxnSpLocks/>
          </p:cNvCxnSpPr>
          <p:nvPr/>
        </p:nvCxnSpPr>
        <p:spPr>
          <a:xfrm flipH="1" flipV="1">
            <a:off x="2314791" y="5080564"/>
            <a:ext cx="2291232" cy="368"/>
          </a:xfrm>
          <a:prstGeom prst="line">
            <a:avLst/>
          </a:prstGeom>
          <a:ln w="38100" cmpd="sng">
            <a:solidFill>
              <a:srgbClr val="000000"/>
            </a:solidFill>
            <a:prstDash val="sysDash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cxnSpLocks/>
          </p:cNvCxnSpPr>
          <p:nvPr/>
        </p:nvCxnSpPr>
        <p:spPr>
          <a:xfrm flipH="1">
            <a:off x="4817973" y="5232964"/>
            <a:ext cx="2103120" cy="0"/>
          </a:xfrm>
          <a:prstGeom prst="line">
            <a:avLst/>
          </a:prstGeom>
          <a:ln w="38100" cmpd="sng">
            <a:solidFill>
              <a:srgbClr val="000000"/>
            </a:solidFill>
            <a:prstDash val="sysDash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cxnSpLocks/>
          </p:cNvCxnSpPr>
          <p:nvPr/>
        </p:nvCxnSpPr>
        <p:spPr>
          <a:xfrm flipH="1" flipV="1">
            <a:off x="2559058" y="5232964"/>
            <a:ext cx="2199365" cy="368"/>
          </a:xfrm>
          <a:prstGeom prst="line">
            <a:avLst/>
          </a:prstGeom>
          <a:ln w="38100" cmpd="sng">
            <a:solidFill>
              <a:srgbClr val="000000"/>
            </a:solidFill>
            <a:prstDash val="sysDash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cxnSpLocks noChangeAspect="1"/>
          </p:cNvCxnSpPr>
          <p:nvPr/>
        </p:nvCxnSpPr>
        <p:spPr>
          <a:xfrm>
            <a:off x="2559058" y="5232964"/>
            <a:ext cx="452879" cy="725356"/>
          </a:xfrm>
          <a:prstGeom prst="line">
            <a:avLst/>
          </a:prstGeom>
          <a:ln w="38100" cmpd="sng">
            <a:solidFill>
              <a:srgbClr val="00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125705" y="3113391"/>
            <a:ext cx="6899767" cy="0"/>
          </a:xfrm>
          <a:prstGeom prst="line">
            <a:avLst/>
          </a:prstGeom>
          <a:ln w="28575" cmpd="sng">
            <a:solidFill>
              <a:schemeClr val="tx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1125705" y="5080564"/>
            <a:ext cx="1190878" cy="0"/>
          </a:xfrm>
          <a:prstGeom prst="line">
            <a:avLst/>
          </a:prstGeom>
          <a:ln w="28575" cmpd="sng">
            <a:solidFill>
              <a:schemeClr val="tx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88897" y="4816250"/>
            <a:ext cx="7431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>
                <a:latin typeface="Helvetica"/>
                <a:cs typeface="Helvetica"/>
              </a:rPr>
              <a:t>T</a:t>
            </a:r>
            <a:r>
              <a:rPr lang="en-US" sz="2200" i="1" baseline="-25000" dirty="0" smtClean="0">
                <a:latin typeface="Helvetica"/>
                <a:cs typeface="Helvetica"/>
              </a:rPr>
              <a:t>M</a:t>
            </a:r>
            <a:r>
              <a:rPr lang="en-US" sz="2200" dirty="0" smtClean="0">
                <a:latin typeface="Helvetica"/>
                <a:cs typeface="Helvetica"/>
              </a:rPr>
              <a:t> </a:t>
            </a:r>
          </a:p>
        </p:txBody>
      </p:sp>
      <p:sp>
        <p:nvSpPr>
          <p:cNvPr id="48" name="Rectangle 47"/>
          <p:cNvSpPr/>
          <p:nvPr/>
        </p:nvSpPr>
        <p:spPr>
          <a:xfrm>
            <a:off x="-66935" y="5159219"/>
            <a:ext cx="1512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"/>
                <a:cs typeface="Helvetica"/>
              </a:rPr>
              <a:t>~</a:t>
            </a:r>
            <a:r>
              <a:rPr lang="en-US" i="1" dirty="0">
                <a:latin typeface="Helvetica"/>
                <a:cs typeface="Helvetica"/>
              </a:rPr>
              <a:t>U</a:t>
            </a:r>
            <a:r>
              <a:rPr lang="en-US" dirty="0">
                <a:latin typeface="Helvetica"/>
                <a:cs typeface="Helvetica"/>
              </a:rPr>
              <a:t>(0, 0.95</a:t>
            </a:r>
            <a:r>
              <a:rPr lang="en-US" i="1" dirty="0">
                <a:latin typeface="Helvetica"/>
                <a:cs typeface="Helvetica"/>
              </a:rPr>
              <a:t>N</a:t>
            </a:r>
            <a:r>
              <a:rPr lang="en-US" dirty="0">
                <a:latin typeface="Helvetica"/>
                <a:cs typeface="Helvetica"/>
              </a:rPr>
              <a:t>) 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02467" y="2826928"/>
            <a:ext cx="7431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>
                <a:latin typeface="Helvetica"/>
                <a:cs typeface="Helvetica"/>
              </a:rPr>
              <a:t>T</a:t>
            </a:r>
            <a:r>
              <a:rPr lang="en-US" sz="2200" i="1" baseline="-25000" dirty="0" smtClean="0">
                <a:latin typeface="Helvetica"/>
                <a:cs typeface="Helvetica"/>
              </a:rPr>
              <a:t>D</a:t>
            </a:r>
            <a:r>
              <a:rPr lang="en-US" sz="2200" dirty="0" smtClean="0">
                <a:latin typeface="Helvetica"/>
                <a:cs typeface="Helvetica"/>
              </a:rPr>
              <a:t> 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51259" y="3240916"/>
            <a:ext cx="16218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fixed at </a:t>
            </a:r>
            <a:r>
              <a:rPr lang="en-US" i="1" dirty="0" smtClean="0">
                <a:latin typeface="Helvetica"/>
                <a:cs typeface="Helvetica"/>
              </a:rPr>
              <a:t>N</a:t>
            </a:r>
            <a:r>
              <a:rPr lang="en-US" dirty="0" smtClean="0">
                <a:latin typeface="Helvetica"/>
                <a:cs typeface="Helvetica"/>
              </a:rPr>
              <a:t> </a:t>
            </a:r>
            <a:r>
              <a:rPr lang="en-US" dirty="0" smtClean="0">
                <a:latin typeface="Helvetica"/>
                <a:cs typeface="Helvetica"/>
              </a:rPr>
              <a:t>generations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52" name="Right Brace 51"/>
          <p:cNvSpPr/>
          <p:nvPr/>
        </p:nvSpPr>
        <p:spPr>
          <a:xfrm>
            <a:off x="7362689" y="4988133"/>
            <a:ext cx="211167" cy="305474"/>
          </a:xfrm>
          <a:prstGeom prst="rightBrac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7780527" y="4903202"/>
            <a:ext cx="7431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>
                <a:latin typeface="Helvetica"/>
                <a:cs typeface="Helvetica"/>
              </a:rPr>
              <a:t>P</a:t>
            </a:r>
            <a:r>
              <a:rPr lang="en-US" sz="2200" i="1" baseline="-25000" dirty="0" smtClean="0">
                <a:latin typeface="Helvetica"/>
                <a:cs typeface="Helvetica"/>
              </a:rPr>
              <a:t>M</a:t>
            </a:r>
            <a:r>
              <a:rPr lang="en-US" sz="2200" dirty="0" smtClean="0">
                <a:latin typeface="Helvetica"/>
                <a:cs typeface="Helvetica"/>
              </a:rPr>
              <a:t> 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796674" y="5246171"/>
            <a:ext cx="1217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"/>
                <a:cs typeface="Helvetica"/>
              </a:rPr>
              <a:t>~</a:t>
            </a:r>
            <a:r>
              <a:rPr lang="en-US" i="1" dirty="0">
                <a:latin typeface="Helvetica"/>
                <a:cs typeface="Helvetica"/>
              </a:rPr>
              <a:t>U</a:t>
            </a:r>
            <a:r>
              <a:rPr lang="en-US" dirty="0">
                <a:latin typeface="Helvetica"/>
                <a:cs typeface="Helvetica"/>
              </a:rPr>
              <a:t>(0, </a:t>
            </a:r>
            <a:r>
              <a:rPr lang="en-US" dirty="0" smtClean="0">
                <a:latin typeface="Helvetica"/>
                <a:cs typeface="Helvetica"/>
              </a:rPr>
              <a:t>0.9) 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0" y="6116908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~ 5 million simulated 10 kb windows in total using </a:t>
            </a:r>
            <a:r>
              <a:rPr lang="en-US" sz="2200" dirty="0" err="1" smtClean="0"/>
              <a:t>msmove</a:t>
            </a:r>
            <a:endParaRPr lang="en-US" sz="2200" dirty="0"/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latin typeface="Helvetica"/>
                <a:cs typeface="Helvetica"/>
              </a:rPr>
              <a:t>Model and simulated parameter ranges</a:t>
            </a:r>
            <a:endParaRPr lang="en-US" sz="3600" dirty="0" smtClean="0">
              <a:latin typeface="Helvetica"/>
              <a:cs typeface="Helvetica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290304" y="6499875"/>
            <a:ext cx="4853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 smtClean="0"/>
              <a:t>Garrigan</a:t>
            </a:r>
            <a:r>
              <a:rPr lang="en-US" dirty="0" smtClean="0"/>
              <a:t> and Geneva (2014) </a:t>
            </a:r>
            <a:endParaRPr lang="en-US" dirty="0"/>
          </a:p>
        </p:txBody>
      </p:sp>
      <p:cxnSp>
        <p:nvCxnSpPr>
          <p:cNvPr id="36" name="Straight Connector 35"/>
          <p:cNvCxnSpPr>
            <a:cxnSpLocks noChangeAspect="1"/>
          </p:cNvCxnSpPr>
          <p:nvPr/>
        </p:nvCxnSpPr>
        <p:spPr>
          <a:xfrm flipH="1">
            <a:off x="6724621" y="4848524"/>
            <a:ext cx="243841" cy="247467"/>
          </a:xfrm>
          <a:prstGeom prst="line">
            <a:avLst/>
          </a:prstGeom>
          <a:ln w="38100" cmpd="sng">
            <a:solidFill>
              <a:srgbClr val="00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cxnSpLocks noChangeAspect="1"/>
          </p:cNvCxnSpPr>
          <p:nvPr/>
        </p:nvCxnSpPr>
        <p:spPr>
          <a:xfrm flipH="1">
            <a:off x="6952843" y="5061859"/>
            <a:ext cx="169290" cy="171806"/>
          </a:xfrm>
          <a:prstGeom prst="line">
            <a:avLst/>
          </a:prstGeom>
          <a:ln w="38100" cmpd="sng">
            <a:solidFill>
              <a:srgbClr val="000000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563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Single statistics have little power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364" y="1992343"/>
            <a:ext cx="4554636" cy="36768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591701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"/>
                <a:cs typeface="Helvetica"/>
              </a:rPr>
              <a:t>False positive rate: 5% </a:t>
            </a:r>
            <a:endParaRPr lang="en-US" sz="2400" dirty="0">
              <a:latin typeface="Helvetica"/>
              <a:cs typeface="Helvetic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72761" y="1916410"/>
            <a:ext cx="326003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err="1" smtClean="0">
                <a:latin typeface="Helvetica"/>
                <a:cs typeface="Helvetica"/>
              </a:rPr>
              <a:t>G</a:t>
            </a:r>
            <a:r>
              <a:rPr lang="en-US" sz="2400" i="1" baseline="-25000" dirty="0" err="1" smtClean="0">
                <a:latin typeface="Helvetica"/>
                <a:cs typeface="Helvetica"/>
              </a:rPr>
              <a:t>min</a:t>
            </a:r>
            <a:endParaRPr lang="en-US" sz="2400" i="1" baseline="-25000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72761" y="5512848"/>
            <a:ext cx="326003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T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3052953" y="3776183"/>
            <a:ext cx="3134773" cy="3385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P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2343"/>
            <a:ext cx="4589363" cy="37048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rot="16200000">
            <a:off x="-1536411" y="3776182"/>
            <a:ext cx="3134773" cy="3385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P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3664" y="1910601"/>
            <a:ext cx="326003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err="1" smtClean="0">
                <a:latin typeface="Helvetica"/>
                <a:cs typeface="Helvetica"/>
              </a:rPr>
              <a:t>d</a:t>
            </a:r>
            <a:r>
              <a:rPr lang="en-US" sz="2400" i="1" baseline="-25000" dirty="0" err="1" smtClean="0">
                <a:latin typeface="Helvetica"/>
                <a:cs typeface="Helvetica"/>
              </a:rPr>
              <a:t>min</a:t>
            </a:r>
            <a:endParaRPr lang="en-US" sz="2400" i="1" baseline="-25000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5512848"/>
            <a:ext cx="326003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T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01893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81317" y="6012062"/>
            <a:ext cx="459291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T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FILET has exceptional power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23" y="3920086"/>
            <a:ext cx="2494887" cy="20140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1497581"/>
            <a:ext cx="2513910" cy="20294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38"/>
          <a:stretch/>
        </p:blipFill>
        <p:spPr>
          <a:xfrm>
            <a:off x="0" y="1265238"/>
            <a:ext cx="6362700" cy="48755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81723" y="6027003"/>
            <a:ext cx="2762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FP rate: 5%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" y="6267370"/>
            <a:ext cx="636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False positive rate: 0.09% 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766968" y="1034405"/>
            <a:ext cx="439069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FILET</a:t>
            </a:r>
            <a:endParaRPr lang="en-US" sz="24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6641354" y="1336768"/>
            <a:ext cx="17854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 smtClean="0"/>
              <a:t>d</a:t>
            </a:r>
            <a:r>
              <a:rPr lang="en-US" i="1" baseline="-25000" dirty="0" err="1" smtClean="0"/>
              <a:t>min</a:t>
            </a:r>
            <a:endParaRPr lang="en-US" i="1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6641354" y="3757833"/>
            <a:ext cx="17854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 smtClean="0"/>
              <a:t>G</a:t>
            </a:r>
            <a:r>
              <a:rPr lang="en-US" i="1" baseline="-25000" dirty="0" err="1" smtClean="0"/>
              <a:t>min</a:t>
            </a:r>
            <a:endParaRPr lang="en-US" i="1" baseline="-25000" dirty="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-2112600" y="3546583"/>
            <a:ext cx="4436561" cy="3385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P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25889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Machine learning is well suited for this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f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>
                <a:latin typeface="Times New Roman"/>
                <a:cs typeface="Times New Roman"/>
              </a:rPr>
              <a:t>) = </a:t>
            </a:r>
            <a:r>
              <a:rPr lang="en-US" i="1" dirty="0" smtClean="0">
                <a:latin typeface="Times New Roman"/>
                <a:cs typeface="Times New Roman"/>
              </a:rPr>
              <a:t>y</a:t>
            </a:r>
            <a:r>
              <a:rPr lang="en-US" dirty="0" smtClean="0"/>
              <a:t>; 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 is our observation and </a:t>
            </a:r>
            <a:r>
              <a:rPr lang="en-US" i="1" dirty="0" smtClean="0">
                <a:latin typeface="Times New Roman"/>
                <a:cs typeface="Times New Roman"/>
              </a:rPr>
              <a:t>y</a:t>
            </a:r>
            <a:r>
              <a:rPr lang="en-US" dirty="0" smtClean="0"/>
              <a:t> is our response variable (e.g. a demographic model)</a:t>
            </a:r>
          </a:p>
          <a:p>
            <a:endParaRPr lang="en-US" dirty="0" smtClean="0"/>
          </a:p>
          <a:p>
            <a:r>
              <a:rPr lang="en-US" dirty="0" smtClean="0"/>
              <a:t>we wish to learn </a:t>
            </a:r>
            <a:r>
              <a:rPr lang="en-US" i="1" dirty="0">
                <a:latin typeface="Times New Roman"/>
                <a:cs typeface="Times New Roman"/>
              </a:rPr>
              <a:t>f</a:t>
            </a:r>
            <a:r>
              <a:rPr lang="en-US" dirty="0" smtClean="0"/>
              <a:t> from a training set </a:t>
            </a:r>
            <a:r>
              <a:rPr lang="en-US" i="1" dirty="0" smtClean="0">
                <a:latin typeface="Times New Roman"/>
                <a:cs typeface="Times New Roman"/>
              </a:rPr>
              <a:t>&lt;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>
                <a:latin typeface="Times New Roman"/>
                <a:cs typeface="Times New Roman"/>
              </a:rPr>
              <a:t>,</a:t>
            </a:r>
            <a:r>
              <a:rPr lang="en-US" i="1" dirty="0" smtClean="0">
                <a:latin typeface="Times New Roman"/>
                <a:cs typeface="Times New Roman"/>
              </a:rPr>
              <a:t> y&gt;</a:t>
            </a:r>
          </a:p>
          <a:p>
            <a:endParaRPr lang="en-US" i="1" dirty="0" smtClean="0">
              <a:latin typeface="Times New Roman"/>
              <a:cs typeface="Times New Roman"/>
            </a:endParaRPr>
          </a:p>
          <a:p>
            <a:r>
              <a:rPr lang="en-US" dirty="0" smtClean="0"/>
              <a:t>machine learning can excel when 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 is high-dimensional </a:t>
            </a:r>
            <a:r>
              <a:rPr lang="en-US" dirty="0" smtClean="0"/>
              <a:t>(i.e. </a:t>
            </a:r>
            <a:r>
              <a:rPr lang="en-US" dirty="0" smtClean="0"/>
              <a:t>has </a:t>
            </a:r>
            <a:r>
              <a:rPr lang="en-US" dirty="0" smtClean="0"/>
              <a:t>large # of </a:t>
            </a:r>
            <a:r>
              <a:rPr lang="en-US" dirty="0" smtClean="0"/>
              <a:t>features)</a:t>
            </a:r>
          </a:p>
          <a:p>
            <a:endParaRPr lang="en-US" dirty="0" smtClean="0"/>
          </a:p>
          <a:p>
            <a:r>
              <a:rPr lang="en-US" dirty="0" smtClean="0"/>
              <a:t>Some methods can handle multi-dimensional </a:t>
            </a:r>
            <a:r>
              <a:rPr lang="en-US" i="1" dirty="0" smtClean="0">
                <a:latin typeface="Times New Roman"/>
                <a:cs typeface="Times New Roman"/>
              </a:rPr>
              <a:t>y</a:t>
            </a:r>
            <a:r>
              <a:rPr lang="en-US" dirty="0" smtClean="0"/>
              <a:t> as well (e.g. a vector of model parameters).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55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FILET reveals direction of flow</a:t>
            </a:r>
          </a:p>
        </p:txBody>
      </p:sp>
      <p:pic>
        <p:nvPicPr>
          <p:cNvPr id="2" name="Picture 1" descr="poc_heat_3class_0.2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47" y="1397882"/>
            <a:ext cx="8572500" cy="50419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28014" y="1397882"/>
            <a:ext cx="2427682" cy="3864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27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Helvetica"/>
                <a:cs typeface="Helvetica"/>
              </a:rPr>
              <a:t>Ready to rock!</a:t>
            </a:r>
            <a:endParaRPr lang="en-US" sz="3200" dirty="0">
              <a:latin typeface="Helvetica"/>
              <a:cs typeface="Helvetic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511257" y="3756472"/>
            <a:ext cx="3817385" cy="3385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P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2929260" y="3756472"/>
            <a:ext cx="3817385" cy="3385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P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71791" y="5934670"/>
            <a:ext cx="247962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T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427250" y="5934670"/>
            <a:ext cx="247962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latin typeface="Times New Roman"/>
                <a:cs typeface="Times New Roman"/>
              </a:rPr>
              <a:t>T</a:t>
            </a:r>
            <a:r>
              <a:rPr lang="en-US" sz="1600" i="1" baseline="-25000" dirty="0" smtClean="0">
                <a:latin typeface="Times New Roman"/>
                <a:cs typeface="Times New Roman"/>
              </a:rPr>
              <a:t>M</a:t>
            </a:r>
            <a:endParaRPr lang="en-US" sz="1600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78703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Summary </a:t>
            </a:r>
            <a:r>
              <a:rPr lang="en-US" dirty="0" smtClean="0">
                <a:latin typeface="Helvetica"/>
                <a:cs typeface="Helvetica"/>
              </a:rPr>
              <a:t>(introgression)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2057788"/>
            <a:ext cx="9144000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algn="ctr"/>
            <a:r>
              <a:rPr lang="en-US" sz="2800" dirty="0" smtClean="0">
                <a:latin typeface="Helvetica"/>
                <a:cs typeface="Helvetica"/>
              </a:rPr>
              <a:t>Clearly lots of potential here but only one attempt at applying ML to this problem so far.</a:t>
            </a:r>
            <a:endParaRPr lang="en-US" sz="2800" baseline="-25000" dirty="0">
              <a:latin typeface="Helvetica"/>
              <a:cs typeface="Helvetica"/>
            </a:endParaRPr>
          </a:p>
          <a:p>
            <a:pPr marL="742950" indent="-514350">
              <a:buAutoNum type="arabicParenR"/>
            </a:pPr>
            <a:endParaRPr lang="en-US" sz="2800" baseline="-25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29596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 smtClean="0"/>
              <a:t>Part 5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/>
              <a:t>Population genetic inference with machine learning without summary statistics</a:t>
            </a:r>
          </a:p>
          <a:p>
            <a:pPr algn="l" eaLnBrk="1" hangingPunct="1"/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64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Going in reverse</a:t>
            </a:r>
          </a:p>
        </p:txBody>
      </p:sp>
      <p:sp>
        <p:nvSpPr>
          <p:cNvPr id="8" name="Rectangle 7"/>
          <p:cNvSpPr/>
          <p:nvPr/>
        </p:nvSpPr>
        <p:spPr>
          <a:xfrm>
            <a:off x="1135442" y="1366764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Infer presence of phenomenon of interest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35442" y="3231076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Capture properties of genealogy with vector of statistics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135442" y="5095388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Sequence alignment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/>
          <p:cNvCxnSpPr>
            <a:stCxn id="8" idx="2"/>
            <a:endCxn id="13" idx="0"/>
          </p:cNvCxnSpPr>
          <p:nvPr/>
        </p:nvCxnSpPr>
        <p:spPr>
          <a:xfrm>
            <a:off x="25151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6" idx="0"/>
          </p:cNvCxnSpPr>
          <p:nvPr/>
        </p:nvCxnSpPr>
        <p:spPr>
          <a:xfrm>
            <a:off x="25151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Screen Shot 2017-01-16 at 7.24.4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462" y="1199874"/>
            <a:ext cx="1684193" cy="1588881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62395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2395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>
            <a:grpSpLocks noChangeAspect="1"/>
          </p:cNvGrpSpPr>
          <p:nvPr/>
        </p:nvGrpSpPr>
        <p:grpSpPr>
          <a:xfrm>
            <a:off x="5384209" y="3275287"/>
            <a:ext cx="1721670" cy="1279506"/>
            <a:chOff x="4845507" y="1601466"/>
            <a:chExt cx="3841293" cy="2854773"/>
          </a:xfrm>
        </p:grpSpPr>
        <p:grpSp>
          <p:nvGrpSpPr>
            <p:cNvPr id="30" name="Group 29"/>
            <p:cNvGrpSpPr/>
            <p:nvPr/>
          </p:nvGrpSpPr>
          <p:grpSpPr>
            <a:xfrm>
              <a:off x="4845507" y="1601466"/>
              <a:ext cx="3841293" cy="2842640"/>
              <a:chOff x="2152655" y="3352803"/>
              <a:chExt cx="5010153" cy="2514605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flipH="1">
                <a:off x="2152655" y="3352803"/>
                <a:ext cx="2476502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cxnSpLocks noChangeAspect="1"/>
              </p:cNvCxnSpPr>
              <p:nvPr/>
            </p:nvCxnSpPr>
            <p:spPr>
              <a:xfrm flipH="1" flipV="1">
                <a:off x="4610107" y="3352805"/>
                <a:ext cx="2552701" cy="251460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Connector 31"/>
            <p:cNvCxnSpPr/>
            <p:nvPr/>
          </p:nvCxnSpPr>
          <p:spPr>
            <a:xfrm>
              <a:off x="5252753" y="3826230"/>
              <a:ext cx="420751" cy="630009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6716636" y="3064874"/>
              <a:ext cx="1027895" cy="137850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6978169" y="4086499"/>
              <a:ext cx="0" cy="36059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>
              <a:off x="6868277" y="4086499"/>
              <a:ext cx="109892" cy="35760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6978169" y="4086499"/>
              <a:ext cx="113330" cy="356877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>
              <a:off x="6978169" y="4098632"/>
              <a:ext cx="245030" cy="344742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6449892" y="3275287"/>
            <a:ext cx="1351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e.g. </a:t>
            </a:r>
            <a:r>
              <a:rPr lang="en-US" i="1" dirty="0" smtClean="0"/>
              <a:t>iHS, </a:t>
            </a:r>
            <a:r>
              <a:rPr lang="en-US" i="1" dirty="0" err="1" smtClean="0"/>
              <a:t>nSL</a:t>
            </a:r>
            <a:endParaRPr lang="en-US" i="1" dirty="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0572" y="5100727"/>
            <a:ext cx="3843973" cy="1410533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6957655" y="1543927"/>
            <a:ext cx="1463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Sweep or no?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66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Inference via Convolutional Neural Network (CNN)</a:t>
            </a:r>
          </a:p>
        </p:txBody>
      </p:sp>
      <p:sp>
        <p:nvSpPr>
          <p:cNvPr id="4" name="Rectangle 3"/>
          <p:cNvSpPr/>
          <p:nvPr/>
        </p:nvSpPr>
        <p:spPr>
          <a:xfrm>
            <a:off x="1135442" y="1366764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Infer presence of phenomenon of interest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5442" y="3231076"/>
            <a:ext cx="2759334" cy="1421991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Capture properties of genealogy with vector of </a:t>
            </a:r>
            <a:r>
              <a:rPr lang="en-US" dirty="0" err="1" smtClean="0">
                <a:solidFill>
                  <a:schemeClr val="bg1"/>
                </a:solidFill>
              </a:rPr>
              <a:t>statistc</a:t>
            </a:r>
            <a:r>
              <a:rPr lang="en-US" dirty="0" err="1">
                <a:solidFill>
                  <a:schemeClr val="bg1"/>
                </a:solidFill>
              </a:rPr>
              <a:t>s</a:t>
            </a: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35442" y="5095388"/>
            <a:ext cx="2759334" cy="1421991"/>
          </a:xfrm>
          <a:prstGeom prst="rect">
            <a:avLst/>
          </a:prstGeom>
          <a:solidFill>
            <a:srgbClr val="FF66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Sequence alignment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>
            <a:stCxn id="4" idx="2"/>
            <a:endCxn id="6" idx="0"/>
          </p:cNvCxnSpPr>
          <p:nvPr/>
        </p:nvCxnSpPr>
        <p:spPr>
          <a:xfrm>
            <a:off x="2515109" y="2788755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6" idx="2"/>
            <a:endCxn id="7" idx="0"/>
          </p:cNvCxnSpPr>
          <p:nvPr/>
        </p:nvCxnSpPr>
        <p:spPr>
          <a:xfrm>
            <a:off x="2515109" y="4653067"/>
            <a:ext cx="0" cy="442321"/>
          </a:xfrm>
          <a:prstGeom prst="straightConnector1">
            <a:avLst/>
          </a:prstGeom>
          <a:ln>
            <a:solidFill>
              <a:srgbClr val="000000"/>
            </a:solidFill>
            <a:headEnd type="triangl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reeform 1"/>
          <p:cNvSpPr/>
          <p:nvPr/>
        </p:nvSpPr>
        <p:spPr>
          <a:xfrm>
            <a:off x="297237" y="2067026"/>
            <a:ext cx="797206" cy="3728752"/>
          </a:xfrm>
          <a:custGeom>
            <a:avLst/>
            <a:gdLst>
              <a:gd name="connsiteX0" fmla="*/ 797206 w 797206"/>
              <a:gd name="connsiteY0" fmla="*/ 3728752 h 3728752"/>
              <a:gd name="connsiteX1" fmla="*/ 19 w 797206"/>
              <a:gd name="connsiteY1" fmla="*/ 1715766 h 3728752"/>
              <a:gd name="connsiteX2" fmla="*/ 770182 w 797206"/>
              <a:gd name="connsiteY2" fmla="*/ 0 h 372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7206" h="3728752">
                <a:moveTo>
                  <a:pt x="797206" y="3728752"/>
                </a:moveTo>
                <a:cubicBezTo>
                  <a:pt x="400864" y="3032988"/>
                  <a:pt x="4523" y="2337225"/>
                  <a:pt x="19" y="1715766"/>
                </a:cubicBezTo>
                <a:cubicBezTo>
                  <a:pt x="-4485" y="1094307"/>
                  <a:pt x="770182" y="0"/>
                  <a:pt x="770182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729629" y="2904644"/>
            <a:ext cx="3729212" cy="1969583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29629" y="2904644"/>
            <a:ext cx="3729212" cy="1969583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07973" y="3852805"/>
            <a:ext cx="247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Lex</a:t>
            </a:r>
            <a:r>
              <a:rPr lang="en-US" dirty="0" smtClean="0"/>
              <a:t> </a:t>
            </a:r>
            <a:r>
              <a:rPr lang="en-US" dirty="0" err="1" smtClean="0"/>
              <a:t>Flagel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6795" y="1367192"/>
            <a:ext cx="2412624" cy="24126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91367" y="4264008"/>
            <a:ext cx="4162156" cy="216971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04214" y="6550223"/>
            <a:ext cx="2350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Photo credit: </a:t>
            </a:r>
            <a:r>
              <a:rPr lang="en-US" sz="1400" dirty="0" err="1" smtClean="0"/>
              <a:t>techcrunch.com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66738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001652" y="2805965"/>
            <a:ext cx="474621" cy="460724"/>
          </a:xfrm>
          <a:prstGeom prst="rect">
            <a:avLst/>
          </a:prstGeom>
          <a:solidFill>
            <a:schemeClr val="bg1"/>
          </a:solidFill>
          <a:ln w="38100" cmpd="sng">
            <a:solidFill>
              <a:srgbClr val="FF66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716" y="951563"/>
            <a:ext cx="3357225" cy="317640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Artificial neural network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0169" y="4134363"/>
            <a:ext cx="4823903" cy="2452706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  <p:cxnSp>
        <p:nvCxnSpPr>
          <p:cNvPr id="11" name="Straight Connector 10"/>
          <p:cNvCxnSpPr/>
          <p:nvPr/>
        </p:nvCxnSpPr>
        <p:spPr>
          <a:xfrm flipV="1">
            <a:off x="2200169" y="3266689"/>
            <a:ext cx="1801483" cy="867674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 flipV="1">
            <a:off x="4476273" y="3266689"/>
            <a:ext cx="2503500" cy="867674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172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Convolutional filter layer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678778"/>
              </p:ext>
            </p:extLst>
          </p:nvPr>
        </p:nvGraphicFramePr>
        <p:xfrm>
          <a:off x="1524000" y="2140050"/>
          <a:ext cx="1828800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489856"/>
              </p:ext>
            </p:extLst>
          </p:nvPr>
        </p:nvGraphicFramePr>
        <p:xfrm>
          <a:off x="4108494" y="2419513"/>
          <a:ext cx="917836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8918"/>
                <a:gridCol w="458918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524001" y="397640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Input matrix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108495" y="3333913"/>
            <a:ext cx="91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Filter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8920527"/>
              </p:ext>
            </p:extLst>
          </p:nvPr>
        </p:nvGraphicFramePr>
        <p:xfrm>
          <a:off x="6418985" y="2216863"/>
          <a:ext cx="1363719" cy="1371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4573"/>
                <a:gridCol w="454573"/>
                <a:gridCol w="454573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>
            <a:off x="5337096" y="2864116"/>
            <a:ext cx="716117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524000" y="2140050"/>
            <a:ext cx="921606" cy="899694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850536" y="3809812"/>
            <a:ext cx="2574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1*1 + 3*</a:t>
            </a:r>
            <a:r>
              <a:rPr lang="en-US" dirty="0"/>
              <a:t>0</a:t>
            </a:r>
            <a:r>
              <a:rPr lang="en-US" dirty="0" smtClean="0"/>
              <a:t> + 2*1 + 1*1 = 4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984803" y="2140050"/>
            <a:ext cx="921606" cy="899694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50536" y="4183619"/>
            <a:ext cx="2574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  <a:r>
              <a:rPr lang="en-US" dirty="0" smtClean="0"/>
              <a:t>*1 + 4*</a:t>
            </a:r>
            <a:r>
              <a:rPr lang="en-US" dirty="0"/>
              <a:t>0</a:t>
            </a:r>
            <a:r>
              <a:rPr lang="en-US" dirty="0" smtClean="0"/>
              <a:t> + 1*1 + 5*1 = 9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26120" y="2756034"/>
            <a:ext cx="229698" cy="28371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526120" y="3192144"/>
            <a:ext cx="229698" cy="28371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029823" y="3192058"/>
            <a:ext cx="229698" cy="28371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11921" y="3192144"/>
            <a:ext cx="229698" cy="28371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449472" y="2756034"/>
            <a:ext cx="229698" cy="28371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449472" y="2277658"/>
            <a:ext cx="229698" cy="28371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029823" y="2736997"/>
            <a:ext cx="229698" cy="28371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006572" y="2264148"/>
            <a:ext cx="229698" cy="28371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529892" y="2277658"/>
            <a:ext cx="229698" cy="28371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431194" y="3069156"/>
            <a:ext cx="921606" cy="899694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 rot="5400000">
            <a:off x="6768713" y="4569728"/>
            <a:ext cx="657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…</a:t>
            </a:r>
            <a:endParaRPr lang="en-US" sz="2400" dirty="0"/>
          </a:p>
        </p:txBody>
      </p:sp>
      <p:sp>
        <p:nvSpPr>
          <p:cNvPr id="28" name="TextBox 27"/>
          <p:cNvSpPr txBox="1"/>
          <p:nvPr/>
        </p:nvSpPr>
        <p:spPr>
          <a:xfrm>
            <a:off x="5850536" y="4962462"/>
            <a:ext cx="2574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2*1 + 1*</a:t>
            </a:r>
            <a:r>
              <a:rPr lang="en-US" dirty="0"/>
              <a:t>0</a:t>
            </a:r>
            <a:r>
              <a:rPr lang="en-US" dirty="0" smtClean="0"/>
              <a:t> + 4*1 + 2*1 = 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951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/>
      <p:bldP spid="15" grpId="0" animBg="1"/>
      <p:bldP spid="15" grpId="1" animBg="1"/>
      <p:bldP spid="16" grpId="0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28" grpId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32350" y="6430747"/>
            <a:ext cx="2711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 made by Rob Fergus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1619"/>
            <a:ext cx="9144000" cy="501777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Convolutional filter layer</a:t>
            </a:r>
          </a:p>
        </p:txBody>
      </p:sp>
    </p:spTree>
    <p:extLst>
      <p:ext uri="{BB962C8B-B14F-4D97-AF65-F5344CB8AC3E}">
        <p14:creationId xmlns:p14="http://schemas.microsoft.com/office/powerpoint/2010/main" val="3632704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Convolutional Neural Network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43074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image </a:t>
            </a:r>
            <a:r>
              <a:rPr lang="en-US" dirty="0"/>
              <a:t>made by </a:t>
            </a:r>
            <a:r>
              <a:rPr lang="en-US" dirty="0" err="1"/>
              <a:t>Ujjwal</a:t>
            </a:r>
            <a:r>
              <a:rPr lang="en-US" dirty="0"/>
              <a:t> </a:t>
            </a:r>
            <a:r>
              <a:rPr lang="en-US" dirty="0" err="1" smtClean="0"/>
              <a:t>Karn</a:t>
            </a:r>
            <a:r>
              <a:rPr lang="en-US" dirty="0" smtClean="0"/>
              <a:t> using Adam Harley’s awesome interactive tool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3629"/>
            <a:ext cx="9144000" cy="517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26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What if this is our input?</a:t>
            </a:r>
          </a:p>
        </p:txBody>
      </p:sp>
      <p:pic>
        <p:nvPicPr>
          <p:cNvPr id="8" name="Picture 7" descr="Figure_1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20875" y="1952965"/>
            <a:ext cx="5148165" cy="27073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547695" y="2801187"/>
            <a:ext cx="3971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…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571749" y="4580913"/>
            <a:ext cx="3975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Genomic positions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722251" y="2990695"/>
            <a:ext cx="2044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Samples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488" y="5576238"/>
            <a:ext cx="912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What can we infer about a population sample’s evolutionary history using a CNN?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6180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/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/>
              <a:t>Demographic </a:t>
            </a:r>
            <a:r>
              <a:rPr lang="en-US" sz="2800" dirty="0" smtClean="0"/>
              <a:t>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/>
              <a:t>Recombination </a:t>
            </a:r>
            <a:r>
              <a:rPr lang="en-US" sz="2800" dirty="0" smtClean="0"/>
              <a:t>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/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/>
              <a:t>Population genetic inference with machine learning without summary statistics</a:t>
            </a: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l" eaLnBrk="1" hangingPunct="1"/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154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Finding Introgression via classification</a:t>
            </a:r>
            <a:endParaRPr lang="en-US" dirty="0"/>
          </a:p>
        </p:txBody>
      </p:sp>
      <p:grpSp>
        <p:nvGrpSpPr>
          <p:cNvPr id="58" name="Group 57"/>
          <p:cNvGrpSpPr>
            <a:grpSpLocks noChangeAspect="1"/>
          </p:cNvGrpSpPr>
          <p:nvPr/>
        </p:nvGrpSpPr>
        <p:grpSpPr>
          <a:xfrm>
            <a:off x="528906" y="2680978"/>
            <a:ext cx="8061553" cy="2152226"/>
            <a:chOff x="221939" y="1537159"/>
            <a:chExt cx="4001058" cy="1068179"/>
          </a:xfrm>
        </p:grpSpPr>
        <p:cxnSp>
          <p:nvCxnSpPr>
            <p:cNvPr id="5" name="Straight Connector 4"/>
            <p:cNvCxnSpPr/>
            <p:nvPr/>
          </p:nvCxnSpPr>
          <p:spPr>
            <a:xfrm flipH="1">
              <a:off x="587624" y="213071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803994" y="213071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H="1">
              <a:off x="242204" y="213071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149414" y="213071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458574" y="180067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49414" y="180067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cxnSpLocks noChangeAspect="1"/>
            </p:cNvCxnSpPr>
            <p:nvPr/>
          </p:nvCxnSpPr>
          <p:spPr>
            <a:xfrm flipH="1">
              <a:off x="434145" y="1800672"/>
              <a:ext cx="371325" cy="591243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433573" y="2390746"/>
              <a:ext cx="125458" cy="200942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cxnSpLocks noChangeAspect="1"/>
            </p:cNvCxnSpPr>
            <p:nvPr/>
          </p:nvCxnSpPr>
          <p:spPr>
            <a:xfrm>
              <a:off x="803994" y="1800672"/>
              <a:ext cx="437479" cy="696890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cxnSpLocks noChangeAspect="1"/>
            </p:cNvCxnSpPr>
            <p:nvPr/>
          </p:nvCxnSpPr>
          <p:spPr>
            <a:xfrm flipH="1">
              <a:off x="1188055" y="2498260"/>
              <a:ext cx="53418" cy="54213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cxnSpLocks noChangeAspect="1"/>
            </p:cNvCxnSpPr>
            <p:nvPr/>
          </p:nvCxnSpPr>
          <p:spPr>
            <a:xfrm flipH="1">
              <a:off x="368010" y="2391917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368879" y="2497681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cxnSpLocks noChangeAspect="1"/>
            </p:cNvCxnSpPr>
            <p:nvPr/>
          </p:nvCxnSpPr>
          <p:spPr>
            <a:xfrm flipH="1">
              <a:off x="303628" y="2497681"/>
              <a:ext cx="65252" cy="10389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cxnSpLocks noChangeAspect="1"/>
            </p:cNvCxnSpPr>
            <p:nvPr/>
          </p:nvCxnSpPr>
          <p:spPr>
            <a:xfrm>
              <a:off x="1241473" y="2498260"/>
              <a:ext cx="57553" cy="91681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1976240" y="213210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192610" y="213210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1630820" y="2132104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538030" y="2132104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1847190" y="180206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538030" y="1802062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cxnSpLocks noChangeAspect="1"/>
            </p:cNvCxnSpPr>
            <p:nvPr/>
          </p:nvCxnSpPr>
          <p:spPr>
            <a:xfrm flipH="1">
              <a:off x="1822761" y="1802062"/>
              <a:ext cx="371325" cy="59124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>
              <a:off x="1849894" y="2544617"/>
              <a:ext cx="35562" cy="56959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>
              <a:off x="2192610" y="1802062"/>
              <a:ext cx="370424" cy="590074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cxnSpLocks noChangeAspect="1"/>
            </p:cNvCxnSpPr>
            <p:nvPr/>
          </p:nvCxnSpPr>
          <p:spPr>
            <a:xfrm flipH="1">
              <a:off x="1756626" y="2393307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cxnSpLocks/>
            </p:cNvCxnSpPr>
            <p:nvPr/>
          </p:nvCxnSpPr>
          <p:spPr>
            <a:xfrm>
              <a:off x="1757495" y="2499071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cxnSpLocks noChangeAspect="1"/>
            </p:cNvCxnSpPr>
            <p:nvPr/>
          </p:nvCxnSpPr>
          <p:spPr>
            <a:xfrm flipH="1">
              <a:off x="1693117" y="2499071"/>
              <a:ext cx="64379" cy="10250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cxnSpLocks noChangeAspect="1"/>
            </p:cNvCxnSpPr>
            <p:nvPr/>
          </p:nvCxnSpPr>
          <p:spPr>
            <a:xfrm>
              <a:off x="2627699" y="2495842"/>
              <a:ext cx="59943" cy="95489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cxnSpLocks noChangeAspect="1"/>
            </p:cNvCxnSpPr>
            <p:nvPr/>
          </p:nvCxnSpPr>
          <p:spPr>
            <a:xfrm>
              <a:off x="2563034" y="2390416"/>
              <a:ext cx="67055" cy="106816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cxnSpLocks/>
            </p:cNvCxnSpPr>
            <p:nvPr/>
          </p:nvCxnSpPr>
          <p:spPr>
            <a:xfrm>
              <a:off x="2203564" y="2553862"/>
              <a:ext cx="382585" cy="899"/>
            </a:xfrm>
            <a:prstGeom prst="line">
              <a:avLst/>
            </a:prstGeom>
            <a:ln w="28575" cmpd="sng">
              <a:solidFill>
                <a:srgbClr val="0000FF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cxnSpLocks noChangeAspect="1"/>
            </p:cNvCxnSpPr>
            <p:nvPr/>
          </p:nvCxnSpPr>
          <p:spPr>
            <a:xfrm>
              <a:off x="2578691" y="2550799"/>
              <a:ext cx="34236" cy="54539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cxnSpLocks/>
            </p:cNvCxnSpPr>
            <p:nvPr/>
          </p:nvCxnSpPr>
          <p:spPr>
            <a:xfrm>
              <a:off x="1847190" y="2553862"/>
              <a:ext cx="352459" cy="1797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cxnSpLocks/>
            </p:cNvCxnSpPr>
            <p:nvPr/>
          </p:nvCxnSpPr>
          <p:spPr>
            <a:xfrm>
              <a:off x="1790835" y="2463400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3413263" y="2134476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3629633" y="2134476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3067843" y="2134476"/>
              <a:ext cx="216370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975053" y="2134476"/>
              <a:ext cx="206545" cy="460974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284213" y="1804434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975053" y="1804434"/>
              <a:ext cx="0" cy="342137"/>
            </a:xfrm>
            <a:prstGeom prst="line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cxnSpLocks noChangeAspect="1"/>
            </p:cNvCxnSpPr>
            <p:nvPr/>
          </p:nvCxnSpPr>
          <p:spPr>
            <a:xfrm flipH="1">
              <a:off x="3259784" y="1804434"/>
              <a:ext cx="371325" cy="59124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cxnSpLocks noChangeAspect="1"/>
            </p:cNvCxnSpPr>
            <p:nvPr/>
          </p:nvCxnSpPr>
          <p:spPr>
            <a:xfrm>
              <a:off x="3286917" y="2546989"/>
              <a:ext cx="35562" cy="56959"/>
            </a:xfrm>
            <a:prstGeom prst="line">
              <a:avLst/>
            </a:prstGeom>
            <a:ln w="28575" cmpd="sng">
              <a:solidFill>
                <a:srgbClr val="FF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cxnSpLocks noChangeAspect="1"/>
            </p:cNvCxnSpPr>
            <p:nvPr/>
          </p:nvCxnSpPr>
          <p:spPr>
            <a:xfrm>
              <a:off x="3629633" y="1804434"/>
              <a:ext cx="370424" cy="590074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H="1">
              <a:off x="4013694" y="2502022"/>
              <a:ext cx="53418" cy="5421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3193649" y="2395679"/>
              <a:ext cx="66424" cy="105764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cxnSpLocks/>
            </p:cNvCxnSpPr>
            <p:nvPr/>
          </p:nvCxnSpPr>
          <p:spPr>
            <a:xfrm>
              <a:off x="3194518" y="2501443"/>
              <a:ext cx="65556" cy="92259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cxnSpLocks noChangeAspect="1"/>
            </p:cNvCxnSpPr>
            <p:nvPr/>
          </p:nvCxnSpPr>
          <p:spPr>
            <a:xfrm flipH="1">
              <a:off x="3129267" y="2501443"/>
              <a:ext cx="65252" cy="103895"/>
            </a:xfrm>
            <a:prstGeom prst="line">
              <a:avLst/>
            </a:prstGeom>
            <a:ln w="28575" cmpd="sng"/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cxnSpLocks noChangeAspect="1"/>
            </p:cNvCxnSpPr>
            <p:nvPr/>
          </p:nvCxnSpPr>
          <p:spPr>
            <a:xfrm>
              <a:off x="4000057" y="2392788"/>
              <a:ext cx="67055" cy="106816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cxnSpLocks/>
            </p:cNvCxnSpPr>
            <p:nvPr/>
          </p:nvCxnSpPr>
          <p:spPr>
            <a:xfrm>
              <a:off x="3640587" y="2556234"/>
              <a:ext cx="373107" cy="3187"/>
            </a:xfrm>
            <a:prstGeom prst="line">
              <a:avLst/>
            </a:prstGeom>
            <a:ln w="28575" cmpd="sng">
              <a:solidFill>
                <a:srgbClr val="0000FF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>
              <a:off x="3284213" y="2556234"/>
              <a:ext cx="352459" cy="1797"/>
            </a:xfrm>
            <a:prstGeom prst="line">
              <a:avLst/>
            </a:prstGeom>
            <a:ln w="28575" cmpd="sng"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cxnSpLocks noChangeAspect="1"/>
            </p:cNvCxnSpPr>
            <p:nvPr/>
          </p:nvCxnSpPr>
          <p:spPr>
            <a:xfrm flipH="1">
              <a:off x="3975053" y="2554040"/>
              <a:ext cx="40883" cy="41490"/>
            </a:xfrm>
            <a:prstGeom prst="line">
              <a:avLst/>
            </a:prstGeom>
            <a:ln w="28575" cmpd="sng">
              <a:solidFill>
                <a:srgbClr val="0000FF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cxnSpLocks noChangeAspect="1"/>
            </p:cNvCxnSpPr>
            <p:nvPr/>
          </p:nvCxnSpPr>
          <p:spPr>
            <a:xfrm>
              <a:off x="4065939" y="2499604"/>
              <a:ext cx="59072" cy="94098"/>
            </a:xfrm>
            <a:prstGeom prst="line">
              <a:avLst/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21939" y="1552312"/>
              <a:ext cx="1167069" cy="198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latin typeface="Helvetica"/>
                  <a:cs typeface="Helvetica"/>
                </a:rPr>
                <a:t>1) No introgression</a:t>
              </a:r>
              <a:endParaRPr lang="en-US" sz="2000" dirty="0">
                <a:latin typeface="Helvetica"/>
                <a:cs typeface="Helvetica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596670" y="1552312"/>
              <a:ext cx="1186722" cy="198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latin typeface="Helvetica"/>
                  <a:cs typeface="Helvetica"/>
                </a:rPr>
                <a:t>2) </a:t>
              </a:r>
              <a:r>
                <a:rPr lang="en-US" sz="2000" i="1" dirty="0" smtClean="0">
                  <a:latin typeface="Helvetica"/>
                  <a:cs typeface="Helvetica"/>
                </a:rPr>
                <a:t>D. </a:t>
              </a:r>
              <a:r>
                <a:rPr lang="en-US" sz="2000" i="1" dirty="0" err="1" smtClean="0">
                  <a:latin typeface="Helvetica"/>
                  <a:cs typeface="Helvetica"/>
                </a:rPr>
                <a:t>sim</a:t>
              </a:r>
              <a:r>
                <a:rPr lang="en-US" sz="2000" dirty="0" err="1" smtClean="0">
                  <a:latin typeface="Helvetica"/>
                  <a:cs typeface="Helvetica"/>
                </a:rPr>
                <a:t>→</a:t>
              </a:r>
              <a:r>
                <a:rPr lang="en-US" sz="2000" i="1" dirty="0" err="1" smtClean="0">
                  <a:latin typeface="Helvetica"/>
                  <a:cs typeface="Helvetica"/>
                </a:rPr>
                <a:t>D</a:t>
              </a:r>
              <a:r>
                <a:rPr lang="en-US" sz="2000" i="1" dirty="0" smtClean="0">
                  <a:latin typeface="Helvetica"/>
                  <a:cs typeface="Helvetica"/>
                </a:rPr>
                <a:t>. </a:t>
              </a:r>
              <a:r>
                <a:rPr lang="en-US" sz="2000" i="1" dirty="0" err="1" smtClean="0">
                  <a:latin typeface="Helvetica"/>
                  <a:cs typeface="Helvetica"/>
                </a:rPr>
                <a:t>sech</a:t>
              </a:r>
              <a:endParaRPr lang="en-US" sz="2000" i="1" dirty="0">
                <a:latin typeface="Helvetica"/>
                <a:cs typeface="Helvetica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036275" y="1537159"/>
              <a:ext cx="1186722" cy="198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latin typeface="Helvetica"/>
                  <a:cs typeface="Helvetica"/>
                </a:rPr>
                <a:t>3) </a:t>
              </a:r>
              <a:r>
                <a:rPr lang="en-US" sz="2000" i="1" dirty="0" smtClean="0">
                  <a:latin typeface="Helvetica"/>
                  <a:cs typeface="Helvetica"/>
                </a:rPr>
                <a:t>D. </a:t>
              </a:r>
              <a:r>
                <a:rPr lang="en-US" sz="2000" i="1" dirty="0" err="1" smtClean="0">
                  <a:latin typeface="Helvetica"/>
                  <a:cs typeface="Helvetica"/>
                </a:rPr>
                <a:t>sech</a:t>
              </a:r>
              <a:r>
                <a:rPr lang="en-US" sz="2000" dirty="0" err="1" smtClean="0">
                  <a:latin typeface="Helvetica"/>
                  <a:cs typeface="Helvetica"/>
                </a:rPr>
                <a:t>→</a:t>
              </a:r>
              <a:r>
                <a:rPr lang="en-US" sz="2000" i="1" dirty="0" err="1" smtClean="0">
                  <a:latin typeface="Helvetica"/>
                  <a:cs typeface="Helvetica"/>
                </a:rPr>
                <a:t>D</a:t>
              </a:r>
              <a:r>
                <a:rPr lang="en-US" sz="2000" i="1" dirty="0" smtClean="0">
                  <a:latin typeface="Helvetica"/>
                  <a:cs typeface="Helvetica"/>
                </a:rPr>
                <a:t>. </a:t>
              </a:r>
              <a:r>
                <a:rPr lang="en-US" sz="2000" i="1" dirty="0" err="1" smtClean="0">
                  <a:latin typeface="Helvetica"/>
                  <a:cs typeface="Helvetica"/>
                </a:rPr>
                <a:t>sim</a:t>
              </a:r>
              <a:endParaRPr lang="en-US" sz="2000" i="1" dirty="0">
                <a:latin typeface="Helvetica"/>
                <a:cs typeface="Helvetica"/>
              </a:endParaRPr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0" y="1770211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Classifiers trained/tested on data simulated under </a:t>
            </a:r>
            <a:r>
              <a:rPr lang="en-US" i="1" dirty="0" smtClean="0"/>
              <a:t>D. simulans</a:t>
            </a:r>
            <a:r>
              <a:rPr lang="en-US" dirty="0" smtClean="0"/>
              <a:t>/</a:t>
            </a:r>
            <a:r>
              <a:rPr lang="en-US" i="1" dirty="0" smtClean="0"/>
              <a:t>sechellia</a:t>
            </a:r>
            <a:r>
              <a:rPr lang="en-US" dirty="0" smtClean="0"/>
              <a:t> demography</a:t>
            </a:r>
            <a:endParaRPr lang="en-US" dirty="0"/>
          </a:p>
        </p:txBody>
      </p:sp>
      <p:grpSp>
        <p:nvGrpSpPr>
          <p:cNvPr id="59" name="Group 58"/>
          <p:cNvGrpSpPr/>
          <p:nvPr/>
        </p:nvGrpSpPr>
        <p:grpSpPr>
          <a:xfrm>
            <a:off x="1001248" y="5422234"/>
            <a:ext cx="7309354" cy="1290997"/>
            <a:chOff x="1301246" y="2519002"/>
            <a:chExt cx="7309354" cy="1290997"/>
          </a:xfrm>
        </p:grpSpPr>
        <p:pic>
          <p:nvPicPr>
            <p:cNvPr id="61" name="Picture 60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6530340" y="1712274"/>
              <a:ext cx="1273531" cy="2886988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4792314" y="1710945"/>
              <a:ext cx="1261600" cy="2886988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3040818" y="1729740"/>
              <a:ext cx="1273531" cy="2886988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08366" y="2133985"/>
              <a:ext cx="1261600" cy="2075840"/>
            </a:xfrm>
            <a:prstGeom prst="rect">
              <a:avLst/>
            </a:prstGeom>
          </p:spPr>
        </p:pic>
      </p:grpSp>
      <p:sp>
        <p:nvSpPr>
          <p:cNvPr id="65" name="Freeform 64"/>
          <p:cNvSpPr/>
          <p:nvPr/>
        </p:nvSpPr>
        <p:spPr>
          <a:xfrm>
            <a:off x="377929" y="4900199"/>
            <a:ext cx="8361658" cy="681618"/>
          </a:xfrm>
          <a:custGeom>
            <a:avLst/>
            <a:gdLst>
              <a:gd name="connsiteX0" fmla="*/ 2261315 w 9107215"/>
              <a:gd name="connsiteY0" fmla="*/ 681540 h 681540"/>
              <a:gd name="connsiteX1" fmla="*/ 9107215 w 9107215"/>
              <a:gd name="connsiteY1" fmla="*/ 0 h 681540"/>
              <a:gd name="connsiteX2" fmla="*/ 0 w 9107215"/>
              <a:gd name="connsiteY2" fmla="*/ 30979 h 681540"/>
              <a:gd name="connsiteX3" fmla="*/ 2261315 w 9107215"/>
              <a:gd name="connsiteY3" fmla="*/ 681540 h 6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7215" h="681540">
                <a:moveTo>
                  <a:pt x="2261315" y="681540"/>
                </a:moveTo>
                <a:lnTo>
                  <a:pt x="9107215" y="0"/>
                </a:lnTo>
                <a:lnTo>
                  <a:pt x="0" y="30979"/>
                </a:lnTo>
                <a:lnTo>
                  <a:pt x="2261315" y="681540"/>
                </a:lnTo>
                <a:close/>
              </a:path>
            </a:pathLst>
          </a:custGeom>
          <a:solidFill>
            <a:schemeClr val="bg1">
              <a:lumMod val="75000"/>
              <a:alpha val="2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/>
          <p:cNvCxnSpPr>
            <a:cxnSpLocks/>
          </p:cNvCxnSpPr>
          <p:nvPr/>
        </p:nvCxnSpPr>
        <p:spPr>
          <a:xfrm>
            <a:off x="2144296" y="5604042"/>
            <a:ext cx="669925" cy="0"/>
          </a:xfrm>
          <a:prstGeom prst="line">
            <a:avLst/>
          </a:prstGeom>
          <a:ln w="38100" cmpd="sng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666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letHeat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115"/>
          <a:stretch/>
        </p:blipFill>
        <p:spPr>
          <a:xfrm>
            <a:off x="20958" y="1725726"/>
            <a:ext cx="4559060" cy="377767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1222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Helvetica"/>
                <a:cs typeface="Helvetica"/>
              </a:rPr>
              <a:t>CNN &gt; FILET</a:t>
            </a:r>
          </a:p>
        </p:txBody>
      </p:sp>
      <p:pic>
        <p:nvPicPr>
          <p:cNvPr id="5" name="Picture 4" descr="filetHeat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9939"/>
          <a:stretch/>
        </p:blipFill>
        <p:spPr>
          <a:xfrm>
            <a:off x="4580018" y="1725726"/>
            <a:ext cx="4575096" cy="37776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80710" y="6172200"/>
            <a:ext cx="436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 smtClean="0"/>
              <a:t>Flagel</a:t>
            </a:r>
            <a:r>
              <a:rPr lang="en-US" dirty="0" smtClean="0"/>
              <a:t> et al. (2019; </a:t>
            </a:r>
            <a:r>
              <a:rPr lang="en-US" i="1" dirty="0" smtClean="0"/>
              <a:t>MBE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7427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3750" y="4970735"/>
            <a:ext cx="5592992" cy="4385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0430" y="4430707"/>
            <a:ext cx="4721265" cy="345143"/>
          </a:xfrm>
          <a:prstGeom prst="rect">
            <a:avLst/>
          </a:prstGeom>
        </p:spPr>
      </p:pic>
      <p:pic>
        <p:nvPicPr>
          <p:cNvPr id="9" name="Picture 8" descr="spatialSlide.png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11204" y="1163924"/>
            <a:ext cx="5762703" cy="294951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011204" y="5462158"/>
            <a:ext cx="57627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11 windows x 11 statistics: 121 features!</a:t>
            </a:r>
            <a:endParaRPr lang="en-US" sz="2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 smtClean="0"/>
              <a:t>Classifying complete selective sweeps</a:t>
            </a:r>
          </a:p>
        </p:txBody>
      </p:sp>
      <p:pic>
        <p:nvPicPr>
          <p:cNvPr id="7" name="Picture 6" descr="Screen Shot 2017-01-16 at 7.24.43 PM.png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4513" y="1143000"/>
            <a:ext cx="1902408" cy="535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589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nnShic_JPT_3class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4744260" y="3092488"/>
            <a:ext cx="4013200" cy="3302000"/>
          </a:xfrm>
          <a:prstGeom prst="rect">
            <a:avLst/>
          </a:prstGeom>
        </p:spPr>
      </p:pic>
      <p:pic>
        <p:nvPicPr>
          <p:cNvPr id="14" name="Picture 13" descr="ogShic_JPT_3clas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851" y="3092488"/>
            <a:ext cx="4013200" cy="33020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025283" y="3159113"/>
            <a:ext cx="997983" cy="53965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71674" y="3159113"/>
            <a:ext cx="997983" cy="53965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 smtClean="0"/>
              <a:t>121 features vs. alignment image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095" y="2574150"/>
            <a:ext cx="4077197" cy="3196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4961" y="2060141"/>
            <a:ext cx="2762398" cy="15695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65339" y="2530509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94308" y="2106392"/>
            <a:ext cx="878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S/HIC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24548" y="1598476"/>
            <a:ext cx="7461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CNN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1045764"/>
            <a:ext cx="91440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Training and test simulations: JPT </a:t>
            </a:r>
            <a:r>
              <a:rPr lang="en-US" sz="2200" dirty="0" err="1" smtClean="0"/>
              <a:t>demog</a:t>
            </a:r>
            <a:r>
              <a:rPr lang="en-US" sz="2200" dirty="0" smtClean="0"/>
              <a:t> model from </a:t>
            </a:r>
            <a:r>
              <a:rPr lang="en-US" sz="2200" dirty="0" err="1" smtClean="0"/>
              <a:t>Auton</a:t>
            </a:r>
            <a:r>
              <a:rPr lang="en-US" sz="2200" dirty="0" smtClean="0"/>
              <a:t> et al. 2015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42297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fig.5.tif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9612"/>
          <a:stretch/>
        </p:blipFill>
        <p:spPr>
          <a:xfrm>
            <a:off x="1107588" y="2766141"/>
            <a:ext cx="6743096" cy="3057931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 smtClean="0"/>
              <a:t>Inferring recombination rates</a:t>
            </a:r>
          </a:p>
        </p:txBody>
      </p:sp>
      <p:sp>
        <p:nvSpPr>
          <p:cNvPr id="8" name="Rectangle 7"/>
          <p:cNvSpPr/>
          <p:nvPr/>
        </p:nvSpPr>
        <p:spPr>
          <a:xfrm>
            <a:off x="5226361" y="5555021"/>
            <a:ext cx="2222646" cy="979289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 smtClean="0"/>
              <a:t>True </a:t>
            </a:r>
            <a:r>
              <a:rPr lang="en-US" sz="1400" dirty="0" err="1" smtClean="0"/>
              <a:t>recomb</a:t>
            </a:r>
            <a:r>
              <a:rPr lang="en-US" sz="1400" dirty="0" smtClean="0"/>
              <a:t> rate</a:t>
            </a:r>
          </a:p>
          <a:p>
            <a:pPr algn="ctr"/>
            <a:endParaRPr lang="en-US" sz="1400" dirty="0" smtClean="0"/>
          </a:p>
          <a:p>
            <a:pPr algn="ctr"/>
            <a:r>
              <a:rPr lang="en-US" dirty="0" smtClean="0"/>
              <a:t>RMSE: 0.0126</a:t>
            </a:r>
            <a:endParaRPr lang="en-US" dirty="0"/>
          </a:p>
          <a:p>
            <a:pPr algn="ctr"/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US" dirty="0" smtClean="0"/>
              <a:t>: </a:t>
            </a:r>
            <a:r>
              <a:rPr lang="en-US" baseline="30000" dirty="0" smtClean="0"/>
              <a:t> </a:t>
            </a:r>
            <a:r>
              <a:rPr lang="en-US" dirty="0" smtClean="0"/>
              <a:t>0.862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973222" y="5555021"/>
            <a:ext cx="2222646" cy="979289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 smtClean="0"/>
              <a:t>True </a:t>
            </a:r>
            <a:r>
              <a:rPr lang="en-US" sz="1400" dirty="0" err="1" smtClean="0"/>
              <a:t>recomb</a:t>
            </a:r>
            <a:r>
              <a:rPr lang="en-US" sz="1400" dirty="0" smtClean="0"/>
              <a:t> rate</a:t>
            </a:r>
          </a:p>
          <a:p>
            <a:pPr algn="ctr"/>
            <a:endParaRPr lang="en-US" sz="1400" dirty="0" smtClean="0"/>
          </a:p>
          <a:p>
            <a:pPr algn="ctr"/>
            <a:r>
              <a:rPr lang="en-US" dirty="0" smtClean="0"/>
              <a:t>RMSE</a:t>
            </a:r>
            <a:r>
              <a:rPr lang="en-US" dirty="0"/>
              <a:t>: 0.0160</a:t>
            </a:r>
          </a:p>
          <a:p>
            <a:pPr algn="ctr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 </a:t>
            </a:r>
            <a:r>
              <a:rPr lang="en-US" baseline="30000" dirty="0"/>
              <a:t> </a:t>
            </a:r>
            <a:r>
              <a:rPr lang="en-US" dirty="0"/>
              <a:t>0.768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73854" y="2617093"/>
            <a:ext cx="253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LDHat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987302" y="2617093"/>
            <a:ext cx="2571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CNN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3875941" y="3661203"/>
            <a:ext cx="130162" cy="10672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16200000">
            <a:off x="174368" y="4015586"/>
            <a:ext cx="2222646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 smtClean="0"/>
              <a:t>Predicted </a:t>
            </a:r>
            <a:r>
              <a:rPr lang="en-US" sz="1400" dirty="0" err="1" smtClean="0"/>
              <a:t>recomb</a:t>
            </a:r>
            <a:r>
              <a:rPr lang="en-US" sz="1400" dirty="0" smtClean="0"/>
              <a:t> rate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67" y="1030112"/>
            <a:ext cx="7747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Simulations for training (CNN) and testing (both):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20 kb loci (human-</a:t>
            </a:r>
            <a:r>
              <a:rPr lang="en-US" sz="2400" dirty="0" err="1" smtClean="0"/>
              <a:t>ish</a:t>
            </a:r>
            <a:r>
              <a:rPr lang="en-US" sz="2400" dirty="0" smtClean="0"/>
              <a:t> parameters)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variable </a:t>
            </a:r>
            <a:r>
              <a:rPr lang="en-US" sz="2400" i="1" dirty="0" smtClean="0"/>
              <a:t>N</a:t>
            </a:r>
            <a:r>
              <a:rPr lang="en-US" sz="2400" i="1" baseline="-25000" dirty="0" smtClean="0"/>
              <a:t>e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variable recombination rate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96376" y="3415336"/>
            <a:ext cx="262509" cy="164860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741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Inferring rec rate in </a:t>
            </a:r>
            <a:r>
              <a:rPr lang="en-US" dirty="0" err="1" smtClean="0"/>
              <a:t>tetraploids</a:t>
            </a:r>
            <a:endParaRPr lang="en-US" dirty="0"/>
          </a:p>
        </p:txBody>
      </p:sp>
      <p:pic>
        <p:nvPicPr>
          <p:cNvPr id="7" name="Picture 6" descr="fig.5.tiff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8512" t="48898"/>
          <a:stretch/>
        </p:blipFill>
        <p:spPr>
          <a:xfrm>
            <a:off x="2267576" y="1439583"/>
            <a:ext cx="4532926" cy="404908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661733" y="5418939"/>
            <a:ext cx="2222646" cy="64633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RMSE: 0.012</a:t>
            </a:r>
            <a:endParaRPr lang="en-US" dirty="0"/>
          </a:p>
          <a:p>
            <a:pPr algn="ctr"/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US" dirty="0" smtClean="0"/>
              <a:t>: </a:t>
            </a:r>
            <a:r>
              <a:rPr lang="en-US" baseline="30000" dirty="0" smtClean="0"/>
              <a:t> </a:t>
            </a:r>
            <a:r>
              <a:rPr lang="en-US" dirty="0" smtClean="0"/>
              <a:t>0.83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856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659774" y="2137791"/>
            <a:ext cx="5945766" cy="2927908"/>
            <a:chOff x="4762431" y="551515"/>
            <a:chExt cx="5945766" cy="2927908"/>
          </a:xfrm>
        </p:grpSpPr>
        <p:cxnSp>
          <p:nvCxnSpPr>
            <p:cNvPr id="24" name="Straight Connector 23"/>
            <p:cNvCxnSpPr/>
            <p:nvPr/>
          </p:nvCxnSpPr>
          <p:spPr>
            <a:xfrm flipH="1">
              <a:off x="5134089" y="2990117"/>
              <a:ext cx="3712685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5144518" y="930283"/>
              <a:ext cx="0" cy="205983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 rot="16200000">
              <a:off x="3946604" y="1746111"/>
              <a:ext cx="2000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Helvetica"/>
                  <a:cs typeface="Helvetica"/>
                </a:rPr>
                <a:t>Population size</a:t>
              </a:r>
              <a:endParaRPr lang="en-US" dirty="0">
                <a:latin typeface="Helvetica"/>
                <a:cs typeface="Helvetica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31764" y="3110091"/>
              <a:ext cx="37150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Helvetica"/>
                  <a:cs typeface="Helvetica"/>
                </a:rPr>
                <a:t>Time</a:t>
              </a:r>
              <a:endParaRPr lang="en-US" dirty="0">
                <a:latin typeface="Helvetica"/>
                <a:cs typeface="Helvetica"/>
              </a:endParaRPr>
            </a:p>
          </p:txBody>
        </p:sp>
        <p:cxnSp>
          <p:nvCxnSpPr>
            <p:cNvPr id="28" name="Elbow Connector 27"/>
            <p:cNvCxnSpPr/>
            <p:nvPr/>
          </p:nvCxnSpPr>
          <p:spPr>
            <a:xfrm>
              <a:off x="5144518" y="1987205"/>
              <a:ext cx="2081969" cy="653969"/>
            </a:xfrm>
            <a:prstGeom prst="bentConnector3">
              <a:avLst>
                <a:gd name="adj1" fmla="val 77136"/>
              </a:avLst>
            </a:prstGeom>
            <a:ln w="28575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/>
            <p:cNvCxnSpPr/>
            <p:nvPr/>
          </p:nvCxnSpPr>
          <p:spPr>
            <a:xfrm flipV="1">
              <a:off x="6884261" y="930283"/>
              <a:ext cx="1962513" cy="1710892"/>
            </a:xfrm>
            <a:prstGeom prst="bentConnector3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5144518" y="1617872"/>
              <a:ext cx="1606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 smtClean="0">
                  <a:latin typeface="Times New Roman"/>
                  <a:cs typeface="Times New Roman"/>
                </a:rPr>
                <a:t>N</a:t>
              </a:r>
              <a:r>
                <a:rPr lang="en-US" baseline="-25000" dirty="0" smtClean="0">
                  <a:latin typeface="Times New Roman"/>
                  <a:cs typeface="Times New Roman"/>
                </a:rPr>
                <a:t>2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61028" y="551515"/>
              <a:ext cx="9857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 smtClean="0">
                  <a:latin typeface="Times New Roman"/>
                  <a:cs typeface="Times New Roman"/>
                </a:rPr>
                <a:t>N</a:t>
              </a:r>
              <a:r>
                <a:rPr lang="en-US" baseline="-25000" dirty="0" smtClean="0">
                  <a:latin typeface="Times New Roman"/>
                  <a:cs typeface="Times New Roman"/>
                </a:rPr>
                <a:t>0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751409" y="2271842"/>
              <a:ext cx="1109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 smtClean="0">
                  <a:latin typeface="Times New Roman"/>
                  <a:cs typeface="Times New Roman"/>
                </a:rPr>
                <a:t>N</a:t>
              </a:r>
              <a:r>
                <a:rPr lang="en-US" baseline="-25000" dirty="0" smtClean="0">
                  <a:latin typeface="Times New Roman"/>
                  <a:cs typeface="Times New Roman"/>
                </a:rPr>
                <a:t>1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6751408" y="920847"/>
              <a:ext cx="0" cy="2059833"/>
            </a:xfrm>
            <a:prstGeom prst="line">
              <a:avLst/>
            </a:prstGeom>
            <a:ln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7861028" y="930284"/>
              <a:ext cx="0" cy="2059833"/>
            </a:xfrm>
            <a:prstGeom prst="line">
              <a:avLst/>
            </a:prstGeom>
            <a:ln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801264" y="2603034"/>
              <a:ext cx="14941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>
                  <a:latin typeface="Times New Roman"/>
                  <a:cs typeface="Times New Roman"/>
                </a:rPr>
                <a:t>T</a:t>
              </a:r>
              <a:r>
                <a:rPr lang="en-US" baseline="-25000" dirty="0" smtClean="0">
                  <a:latin typeface="Times New Roman"/>
                  <a:cs typeface="Times New Roman"/>
                </a:rPr>
                <a:t>1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10297" y="2606392"/>
              <a:ext cx="14941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i="1" dirty="0" smtClean="0">
                  <a:latin typeface="Times New Roman"/>
                  <a:cs typeface="Times New Roman"/>
                </a:rPr>
                <a:t>T</a:t>
              </a:r>
              <a:r>
                <a:rPr lang="en-US" baseline="-25000" dirty="0" smtClean="0">
                  <a:latin typeface="Times New Roman"/>
                  <a:cs typeface="Times New Roman"/>
                </a:rPr>
                <a:t>2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995512" y="2920332"/>
              <a:ext cx="37126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Helvetica"/>
                  <a:cs typeface="Helvetica"/>
                </a:rPr>
                <a:t>Present</a:t>
              </a:r>
              <a:endParaRPr lang="en-US" dirty="0">
                <a:latin typeface="Helvetica"/>
                <a:cs typeface="Helvetica"/>
              </a:endParaRPr>
            </a:p>
          </p:txBody>
        </p:sp>
      </p:grpSp>
      <p:sp>
        <p:nvSpPr>
          <p:cNvPr id="40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 smtClean="0"/>
              <a:t>Inferring demographic parameters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665723" y="2123834"/>
            <a:ext cx="291659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baseline="-25000" dirty="0" smtClean="0">
                <a:latin typeface="Times New Roman"/>
                <a:cs typeface="Times New Roman"/>
              </a:rPr>
              <a:t>0</a:t>
            </a:r>
            <a:r>
              <a:rPr lang="en-US" sz="2400" dirty="0" smtClean="0">
                <a:latin typeface="Times New Roman"/>
                <a:cs typeface="Times New Roman"/>
              </a:rPr>
              <a:t>:	~</a:t>
            </a:r>
            <a:r>
              <a:rPr lang="en-US" sz="2400" i="1" dirty="0" smtClean="0">
                <a:latin typeface="Times New Roman"/>
                <a:cs typeface="Times New Roman"/>
              </a:rPr>
              <a:t>U</a:t>
            </a:r>
            <a:r>
              <a:rPr lang="en-US" sz="2400" dirty="0" smtClean="0">
                <a:latin typeface="Times New Roman"/>
                <a:cs typeface="Times New Roman"/>
              </a:rPr>
              <a:t>(100, 40000)</a:t>
            </a:r>
            <a:endParaRPr lang="en-US" sz="2400" baseline="-25000" dirty="0" smtClean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400" i="1" dirty="0" smtClean="0">
                <a:latin typeface="Times New Roman"/>
                <a:cs typeface="Times New Roman"/>
              </a:rPr>
              <a:t>T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:	~</a:t>
            </a:r>
            <a:r>
              <a:rPr lang="en-US" sz="2400" i="1" dirty="0">
                <a:latin typeface="Times New Roman"/>
                <a:cs typeface="Times New Roman"/>
              </a:rPr>
              <a:t>U</a:t>
            </a:r>
            <a:r>
              <a:rPr lang="en-US" sz="2400" dirty="0" smtClean="0">
                <a:latin typeface="Times New Roman"/>
                <a:cs typeface="Times New Roman"/>
              </a:rPr>
              <a:t>(100, 3500)</a:t>
            </a:r>
            <a:endParaRPr lang="en-US" sz="2400" dirty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:	~</a:t>
            </a:r>
            <a:r>
              <a:rPr lang="en-US" sz="2400" i="1" dirty="0">
                <a:latin typeface="Times New Roman"/>
                <a:cs typeface="Times New Roman"/>
              </a:rPr>
              <a:t>U</a:t>
            </a:r>
            <a:r>
              <a:rPr lang="en-US" sz="2400" dirty="0" smtClean="0">
                <a:latin typeface="Times New Roman"/>
                <a:cs typeface="Times New Roman"/>
              </a:rPr>
              <a:t>(100, 5000)</a:t>
            </a:r>
            <a:endParaRPr lang="en-US" sz="2400" dirty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400" i="1" dirty="0" smtClean="0">
                <a:latin typeface="Times New Roman"/>
                <a:cs typeface="Times New Roman"/>
              </a:rPr>
              <a:t>T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:	~</a:t>
            </a:r>
            <a:r>
              <a:rPr lang="en-US" sz="2400" i="1" dirty="0">
                <a:latin typeface="Times New Roman"/>
                <a:cs typeface="Times New Roman"/>
              </a:rPr>
              <a:t>U</a:t>
            </a:r>
            <a:r>
              <a:rPr lang="en-US" sz="2400" dirty="0" smtClean="0">
                <a:latin typeface="Times New Roman"/>
                <a:cs typeface="Times New Roman"/>
              </a:rPr>
              <a:t>(1, 3500) + </a:t>
            </a:r>
            <a:r>
              <a:rPr lang="en-US" sz="2400" i="1" dirty="0" smtClean="0">
                <a:latin typeface="Times New Roman"/>
                <a:cs typeface="Times New Roman"/>
              </a:rPr>
              <a:t>T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endParaRPr lang="en-US" sz="2400" baseline="-25000" dirty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:	~</a:t>
            </a:r>
            <a:r>
              <a:rPr lang="en-US" sz="2400" i="1" dirty="0">
                <a:latin typeface="Times New Roman"/>
                <a:cs typeface="Times New Roman"/>
              </a:rPr>
              <a:t>U</a:t>
            </a:r>
            <a:r>
              <a:rPr lang="en-US" sz="2400" dirty="0" smtClean="0">
                <a:latin typeface="Times New Roman"/>
                <a:cs typeface="Times New Roman"/>
              </a:rPr>
              <a:t>(100, 20000)</a:t>
            </a:r>
            <a:endParaRPr lang="en-US" sz="2400" dirty="0">
              <a:latin typeface="Times New Roman"/>
              <a:cs typeface="Times New Roman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48070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5315213"/>
            <a:ext cx="9144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Inference made from a single 1 Mb window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2400" dirty="0" smtClean="0"/>
              <a:t>Need more data!</a:t>
            </a:r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1" y="0"/>
            <a:ext cx="914400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00" dirty="0" smtClean="0"/>
              <a:t>Inferring demographic parameters</a:t>
            </a:r>
          </a:p>
        </p:txBody>
      </p:sp>
      <p:pic>
        <p:nvPicPr>
          <p:cNvPr id="2" name="Picture 1" descr="Figure_7.tiff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51" y="1048617"/>
            <a:ext cx="7136810" cy="428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090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/>
              <a:t>Conclusions (part </a:t>
            </a:r>
            <a:r>
              <a:rPr lang="en-US" dirty="0" smtClean="0"/>
              <a:t>5)</a:t>
            </a:r>
            <a:endParaRPr lang="en-US" dirty="0"/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3716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400" y="2971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465871"/>
            <a:ext cx="9144000" cy="5119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/>
            <a:r>
              <a:rPr lang="en-US" sz="2800" dirty="0"/>
              <a:t>1</a:t>
            </a:r>
            <a:r>
              <a:rPr lang="en-US" sz="2800" dirty="0" smtClean="0"/>
              <a:t>) CNNs can extract from alignments salient information for making inferences about evolutionary phenomena.</a:t>
            </a:r>
          </a:p>
          <a:p>
            <a:pPr marL="228600"/>
            <a:endParaRPr lang="en-US" sz="2800" dirty="0"/>
          </a:p>
          <a:p>
            <a:pPr marL="228600"/>
            <a:r>
              <a:rPr lang="en-US" sz="2800" dirty="0"/>
              <a:t>2</a:t>
            </a:r>
            <a:r>
              <a:rPr lang="en-US" sz="2800" dirty="0" smtClean="0"/>
              <a:t>) This approach can outperform summary statistics (even large vectors thereof) designed by experts for this purpose.</a:t>
            </a:r>
          </a:p>
          <a:p>
            <a:pPr marL="228600"/>
            <a:endParaRPr lang="en-US" sz="2800" dirty="0"/>
          </a:p>
          <a:p>
            <a:pPr marL="228600"/>
            <a:r>
              <a:rPr lang="en-US" sz="2800" dirty="0"/>
              <a:t>3</a:t>
            </a:r>
            <a:r>
              <a:rPr lang="en-US" sz="2800" dirty="0" smtClean="0"/>
              <a:t>) Extremely flexible: can be applied to any problem for which we can obtain training data (no stats required).</a:t>
            </a:r>
          </a:p>
          <a:p>
            <a:pPr marL="228600"/>
            <a:endParaRPr lang="en-US" sz="2800" baseline="-25000" dirty="0"/>
          </a:p>
          <a:p>
            <a:pPr marL="228600"/>
            <a:r>
              <a:rPr lang="en-US" sz="2800" dirty="0" smtClean="0"/>
              <a:t>4) Practical challenges remain. (Optimal representation, optimal network architecture, handling large/many alignments, </a:t>
            </a:r>
            <a:r>
              <a:rPr lang="en-US" sz="2800" dirty="0" err="1" smtClean="0"/>
              <a:t>etc</a:t>
            </a:r>
            <a:r>
              <a:rPr lang="en-US" sz="2800" dirty="0" smtClean="0"/>
              <a:t>).</a:t>
            </a:r>
            <a:endParaRPr lang="en-US" sz="2800" baseline="-25000" dirty="0"/>
          </a:p>
        </p:txBody>
      </p:sp>
    </p:spTree>
    <p:extLst>
      <p:ext uri="{BB962C8B-B14F-4D97-AF65-F5344CB8AC3E}">
        <p14:creationId xmlns:p14="http://schemas.microsoft.com/office/powerpoint/2010/main" val="3066386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 smtClean="0"/>
              <a:t>Part 1</a:t>
            </a:r>
          </a:p>
        </p:txBody>
      </p:sp>
      <p:sp>
        <p:nvSpPr>
          <p:cNvPr id="2" name="AutoShape 2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xQVFRUVGBgYGBgWGBwaHRwcGBYdHxgZHRwYHycfGBsmGhwXIS8gIycpLCwsFx8xNTAsNSYrLSkBCQoKDgwOFw8PGikcHBwpKSkpKSkpKSkpKSkpLCkpKSwpKSkpKSwpKSkpKSksLCkpKSkpKSkpKSkpKSksLCwpLP/AABEIAJEBWgMBIgACEQEDEQH/xAAcAAABBQEBAQAAAAAAAAAAAAAGAAEEBQcCAwj/xABJEAACAgAEAgYFCQcDAgQHAQABAgMRAAQSIQUxBhMiQVFhMlJxgZEHFCMzQnKhsbIVYnOS0eHwNILBJKIWg5OzQ1NjZHTD0iX/xAAZAQADAQEBAAAAAAAAAAAAAAAAAQIDBAX/xAAhEQEBAAMAAgMBAAMAAAAAAAAAAQIREiExA0FRYQQFE//aAAwDAQACEQMRAD8A2a8eMmaVTRNH+vL8jj1OAzpwp1emkamNgzumqg21L4EkBb/eGPPFos+fJ634H+mG/aEfrfgcZTHxFpvmpU9V16yARoBpXqSFYkst3VnbY0PPDDheacACZgWkUoaX6pmgBJFbkdd/2HxGK0npq/7QT1vwP9ML9oJ634H+mMi+azsspWaXZVaIWv2su03aIX1V07faF8jif8wlQyfSzMRap2ttamUG684Sa/f8sGh2075+nrfnhv2lH6w/HGYQZSe42M8zJpBftVuwhZAK5DTLX+048eOSvEit10sZJUNqckBmRiAPAfRvue/ByOmqnicfrfgcN+1I/W/PGFjjOY1srTTbKaOsjfYA0Pfjyi41NQaTMTKGqqdyT4Ggf+MPil23r9qReuMcni8XrjGHZ3jrEJHDNMx+0zSSA8jt6XZF99d2OMrxmZZB1ssjI3hLIa9lN3bfHBzR23QcXi9Ye/HX7Tjq9Qr+mMOnzxckR5mYMBsCz/8A9Y4biWYCAiaXUzld5H58gP8ABg5PtuX7Xi9cY6HFI/WGMlyOTlrtzTA+Gtl8/tPZ9w8NsevEFIcE5kxKO7W4J27+sZfLl+ODQ7at+04/WGGHE4/WGMoXjUKROeunlVGAZlaVqLHsoSoAB7gNW+PWTjTROPophqkMQaSTSBJsdDankKtTCgR+WFqjpqX7Tj9YY4n41CgtpFG9bnvPd7cZXnuk84XNEJHqyhQSKZD6TSFKGmNRzFkk1RBwLdPs7K2aEMigvB6WgsVOpVbbUSdgefI4rmjp9ADiCEWGv2YXz1D3/hjKeGZqXMZZJYpFRW6xNHVF2DRQ6tu2NV+AG1nwxUzcVzPzXLzmRS06t2RDsmiUJZo2QQb7t6FG8LkdNoPEEH2h8Rjn9qx+sPiP64yxY8184ijTMwvHKkzJMqWCsKgm1DhlN7EHlXPnjngfEc1OpdWjpZIo9+tWzImot2ZCNIpuQNiiPDBzRtrScQQ8jfw/rhzn0/yv64ySLprJ82M7qpi6x4iVm5Mi6vtRH0hys7k1jx4l0kSHS00ciB1jf0y20gJU/Ryg1Q9XbC5o6bD+0U8fy/rhjxOPxxj44zl5gXjzLqNl3LAA/wDmKq3v694k5SFWWi5mI3VlYgkjxKFl+JrBqjpqrcXjHeccnjUfn/nv/wAvGI8e4bIU1QmSrGoatVC994yfHv8AA8sVkkAMjMWIRVUmmvlz5nfcDD52Xbfhx6LxPwwm49GPW+GMHyvEcuwYRxsXrstIb+zuavFe2WNlAwDD7NG/GuVXVbbnu78HA7r6JHHo/wB74Yccbj/e+GMA4ln4ygVo2V6ALKVAF957vDEGGE9Yo7TIVYrubIF/H2Yrgu6+jDx1PBtvLHP/AIgj8/gcfPXDHjQK0yFiSQoBqwtWTz9UfHvvGhrwWFpszlxCgjSSCMHSCT1wjshq3YEub/eGJuOj7rRF47GfHHL9IIhzNe04zvIdGUQISiExqkbbXZcZUlj4kGaWvClxzw3o5EFD9VGzBXdy6KdRBzKnYigLhjNe3CPqtEPSSL1l/mHfjk9J4huWWvvD/nGbZ7olGEIAALyRyBgASA+Ygj0+YAkc17MTc30dR42IRLlLMpIvS0ccxFX3aokPvbxwaHVaAOPKSAFZrutNkWFsiwOdf0xOyuY1qGAq/wDP8GMn4jKIc9Ch1NE/WxrGHZVVxmXiWSl79AWz3keONP4IfoE9n+c8KzSpdvfP/VSfcf8AScDHCJSMvFufq0/SME+f+qk+4/6TgV4Up6iL+Gn6Rjo+H7FGGAL5UFUwuHPZKJf/AKoweHAB8rKXln8NAv3P+OOfH2WXoJ8KzKBcg5lSoPnJl33p2UAaQTuQSf8AYcXGR6VLqjApmjKQ0pBJpsrragb0jq5jf7nmMZvDOqgiMt2juBsdV868Nxh54BE7tqDMRQCC7NixZoch5435jHeh3Fx+ONSRJGzBFVUVgSWiyUkRHgbkdAK53iZP0qjDuCQFRmm1HYdqSc6fM1Im3ngG4TwxpXBjGhka0BWydvw5/hg24Z0TMtHSZGqmayEsc7PK/IDE2SH5PFxdFQRa1b6NNTg9n6BIIy1nkGaN68QMVXH88c7Eqx1rkZZNPgIxMovw1dYnPxPhg3ToSao9SPLSx39uoX8MV+f6MvlvpEWMAekY7HstauvYcTuK8hnO9FDl4YnncF3QxKiIXJNEk32RsPHCy3QtJlQ9aquOzpPokDcbg2D6O1eOLfjvFuvMJC9pDax2SGY7L2DYJFtufHyxa5LoA/VHrJAshpgVHInmpHIgcsGy0FODdGZZIZmcRLpVrqgaWye0o2vSNu/fxxI4B0UUKyUHIAZy+lQpYmgCdtW1e7F3w+Zkd4ZQA9qdB5OVU0L71JCn2HyxC4HxUFWKvLAzjRNH1Ja2XYhSFIU2SL8CNhzwbp6Rf/Csavqr6RGUMvogDxpaJIauRXY3v3wcrxgyQtMnVZaJZWjd5LLK4jLDUkYXYkBQdTbkbYJJWeSSVwrLs9qNyB1XVopPrWFPldd2K3I/J0ZOutpDHNIZHjDaIy1kiwvpAWftj2YJRr8CM/FWfJLKcxozIOowEhUmjfUF0qgB1KQTTYtI84fnEz5fKOYJsuEUFBCEk7JLanosoZSbG9MeWD/g3ydRQeiET7g3/m9L4k4vcv0ahTuLHxJr9Nf84fUPllUvDM3Mc0dMcS5tonbVI8rI0RsMrKALLdxJxNn6IZrMH6XMO30om+jiVQZAqrrO7b0vgO/bGrxZNF9FQPd/zj2wuqfLLV+TmR2lLvmHM5ua5AgkrlqCooO++KjpL0R+aaGNorrIpd2d9kXsretiLHLlyONlzGbWNSzkKo5k/wCc/Ad+ADp275uNENRoZAQv2zpUm3P2Nr7Avnue7BMqVkVWU6E5dYImcQoWRWAaUg9pRuBqu9/DCPQzKVt1Y9rSAVz5kVz392CXh4CIvVqqCh6IA5DxG5+OPf5w3rG/bhbGg7lvk3R+3GI22rUkpar57hx+eO3+ThwewZEIIa0mYdpRSt9adwOW22LwHfUR2vWXst/MKPxseRxbZTjBUfSG09fkV8NYG1fvDbxAwbp6jOsz8lknVtHrnCSNrZQ+oFhyYjRufO8V/SLoNmZx25LK6VBaJQQqLpVbRuVVdJZoc6xtoOEcPqwcxgvD+EZrJQTwrGsgmX0hKY6dWBjkAkUC13FA73jw4m8UeXP/AEUkUqplkjKrpUMhYzyNKh7Qe652R4Vje5Mkjc1U+6vxGIGa6LQvyGk+K7fjzwdlyyIMHzE65bMEw5aAStLIRKhOhOypamW3LL6e2OOD5/5910TxodIUGTtaWLcgQfpBVHk/dg54v8mKOSyVfceTX5EENftfFLwvoe+UdhTXK+pi7f8A03F21EjU+9EnbFdQua64V0YjDaYlNKezqdue5ApBbEAg2QaBFnEV+icUmYFWj65FYWTTotk332V533jxxdfODGGouNR61WhI1owQIbVr1oVC+Nb7b7QeC58GXWpYRR6pJJHPaeQ771sO/nvVbADEbFijg6LvLPOk030agkki21MRW17cibw+byuXhcdUHkihUgCxqFntsSRTHwB+O+CrgXAnzh6x9SQEknuLkkbA+rXPHXGehxyyyyQn6KTsyxhbpCdyoPMDvGH0LFNx/wCT6OJIWQlkQ9oMNwrMGN14Hu92PLMceEeYnlRJ3MjxvpCbAwLFp9EndmRhfgR4Ysn4lLPCsEdMa00innVWduz4m/PBRF0RCpXWOWAFAaUWwOXZW/fhbLQHyPSBiUSRZELIpbUmzSIMsALugCMuxs7fSDEfO9Jxl2WI6hRCuzVuHErNVHf6TMEbbdjzwcS9HnA5MAAeWmTl3UwBojvDDlgf4vwQTAa7033EkHuoht0J89j4nD3D1VTJ0juMSSK+nUxGmhQjdJIgx3omSFQR4Md8cZvpPLpdUQgFD1DEjSdaTK5JvbSZT/6fniNxSHqMvKgGlCQqljy8uexq/bpxQxwPKkeosq0VOrYElm3o/ZIrnvt30MVPKdrufj0eYz8QrVpdNO4rU+YaV2H3dQHnV42bgX1CY+ecnIEzUSqqm5YyHqvtIe7a9vicfQnR76hf87sRmvBKz/1Un3H/AEnA5wj/AE8P8NP0jBHn/qpPuP8ApOBzhH+nh/hp+kY1+H7XRScA3yopeXf+H/yfDBzgL+UqTTAxq6jJrxonGE9ll6YzLkXjICxjZRTBd999zfOz34tooFMZjGjrWBOptyvft51vWImYlEkmoHq2b+Q7bnw5ECu7EngORZ5YmsaNdNXM6dgT+6SPw9+N6wHXQro2XUCRtRCr1rciQR2UBHKxRJ8Pbg5zuXdINOXCqwACjYAD37Yj9FYqyyNVGS3PvJr4LQxcVjGtpA7WfDAdgre57O4s7925FdwrBEUvatvPD1iCeLUSOpmNEi9G23nhGjx5LJxS6gsKS3V0A1+WJi8UiNASLuaFHvvlipzHWO7ECYciAYUPI8gxPljyhDgi1m539So3vY7eBF4QSOLLk566yRAV5OraSPIMO7yOIEfBsqD1hzAY7guQtmhyLqBZqufhiUofQp+l+0NJgSyaNMa5cx8MeaZdyQtzKGIs9Utb99DyFb3zwBLgbKR12kvxYeO4ral53tWJ37ZhonrEpee/LevcbxS/NpLodfsO+JN9O2x5b1t7cdhH2Gia9wajQXv3/nzwBcJxeI8pF/Hwvw8N8SYJg6hlNg8jiiymXY7FJao7lEHOqIqth4eZxOy2dZF0mGU6QTdDfe6oHnR/DDNaVhmxzl5tQuivkRRxRdNeNLl8s5c0CrFvuirG3rMVT/efDB7FDHSf5RYIZ6k6xgih00KCFDbCQjVuzc19VTfMjAjx/p7BOsawiUOGDgsuhSKN72efswD8Tz8mZZ5pRSltYjsjeQ0Wj13qXWvLkOQx5ogREmJUlmbsKdwNqruUHf4Y3mEjK5UXZn5R54VSNYQtE0zktq3O1CrHdi0yfyjMgZ8zl3UlVA0js2L56t1st3+GBLPTz5qHrFFdV2qAqlG2oGrsHz5d2Is3EY2hVNR7JB33O9dZqIAJG21b/nh6hbaonyg5IRhmzC3VkBXu/DTWKxflgyqv2Y5iPW0r3+RNkHwxQZHo3w3MQl/nAjkUeiZaBoeEigi/acVlcNi29M/7m/EbYjUPdbX0O6Uw5lR1LXGTpUEEGNqvqzf2SLK+wjuwV6cZF0eTIoTmMlMEQqBmYgx7IsaZgrbho3pvAgNyxq3D811iAmgwtXA7mU0w9l8vIjGdmmmPlIrCrD4WJVpwcMd+fL/PjjnO5frI2T1gR4fliqn4K5ZiCBZc+3UbHIX8ScLaMrZ6d5/o1FKNiYyTZ06SP5WBAvvqsRcv0KhBHWO8oXkjaQg/2IAD78WUmSkMnWWNqpd+5ga1eG3h348F4OxI1Ec723POyDqBvuA7qHK8G09X8WqKAKFUNvZh6xQ5vgswhlWFlEjDssduWnYkLYsA73tfLFlwfKtHEFYUbYhb1BQTsuo86wbPHK3LViUsQHIAX4DDlcdY8Zs2immZQedEgYe2jusQOI8PDAsBvRBHcw8CO/Elc9GSAHU3Vdob3y/DDw5lHPZYNyujfPlgJm3TDo8kwQ2RGe1Yonwo3dEHY+0XucArlI9tDmm+2dq0jfe7u2HuONj6R8OrLkGiNTAUKoMCa89wMY7xlWy5i0uSlWTzDFdRAPjY7j4Y1xrLJMPDQ3VTxggdYmoGyQdag9/I/wBOXIbZ0d+oX/O4YwX523WRMjsqSEXHe2z6fbVAUavzxvXR4fQgeBP5DE5qwTM/9VJ9x/0nA3wj/Tw/w0/SMEef+qk+4/6Tgc4R/p4f4afpGNfh+10U4DvlHjDQkMaBWifAEnBlgJ+U1voH+53e04xhZemeTcISJjG/bVxrBFgjsGiDflyx30WUyyRmNWKpqDKqk1qIptgaG2IWckaYRsrAFRpIJrldfhYrkcaJ0VkVMpEsLRAFfpCCAQ9ksQvfYoV540y8RlBP0XkBykIH2ECkHYgrtRHcfI+OLYDA7ksy0b6zqZSoEhoCiPRO9azWobb0RgiGMmkOMPhYWEqFhVhYROA3nPJpVmq6BNDvrFJB06yThiJhSDUxKONIsWTa+eBnM8dV+IsIZ5erCMZENhNWwtQ3OybsDAfnYX+fZqOGMspjZCqAb2oIJNgDteJBPtxUiLW5RyBlDKQVIBBHIg8iKx1jHMl0nMLRyTNLEICEKzMyMFWh1YCkISB9lotwNnu8dZn5cNLt1MZmugAeygA5NXpaje97YOaOo2HCrAn0O6TZzOHXLlUghA5lmLOe7QKArnv7MFgOFpW9nxkHy08UVh1JcLZ5G6YQAMVsctUkh98WNfxhPyhcPzOazcWmCabLi5CIxsS8shamqtWjQPdisJ5TlfDPY5VrW7MFQlUQP21LDUrCxWkNz9uI+aVtQZyGaQdYSCD6XjXI3e2LmLo1mtRLZbM1GCI6i1Uym1VtqI7icRM1wqXdnjlSR5DYMRVAGrcHu7R5eGOncZjfoBliYnkZRoI0AVsQN2ZvG/yxI4j0UgeZSFRNwdA5yD7Q0iii19qxiPwvP6iMvAdMUQAeQd58vP24J+FQoqlkGzWbJtm8yx3P5YxogU4r0a4VEzJK88EgsrerSw+yR2Wse/FflpeELE6spaTmrkSEnyrYD24MekeciiMbZjLpPBRD6lDMt8it7Xde68UmYzfDZSj5bIuwB7WmCx3bbmicEvg1PkODZLMavm+Y6mYDsxyEqHBBDKC3Ikbc+/G1dCM7riXtag0amzV6oz1UgNd9LHfmcYxxzinD+t7WReId60ENXsaDbWMaJ8lskCqFyzs8XWyUX5jrYg2kjuIMW/x78Gc8HjfLSsQeJcbiy9daWGrlpjd+RA+wprcgb+OJ2Knj6A9QfCaL/wB1MZNXs3HoeqWYMzI5CgqjsbJIoqF1A2CNwKx5Q9J4HaNVMhMmnR9FIAdakruVodlWPsGIE0YEWdTuBDivE/3THhxIaDC67Fcq5H+2Fq/M/HCqbdTa84pxuLLgGXXRBNrG77LV3oBrmOfjj2znEViTWweiVFKjM1sQANKgnnQ5YxbpB0lkKKBmtVmM0tmq8GbexiOnFJCPrZE521k7Xq5d4JF79+Mv+k8PPv8AsZ41j7bUOOxmFZl1srkBAEIZyTQAVgDvRPsF8sJ+OxiES1IV1aSFjZmDatOkqoJBDbfDxxnXRfiBbM5BFmeRdBYoa7J6gLyAoADsgWed3g4k2kzSD7aLIv3q0sfwj9+NJduz4vmnyzcWGY4xGkSy9tkfTpMaM5If0TSiwDjhBHmI1mVAdaWhkWjR5bMLHvxWcNGvJTQ8ur61B5DTrj+CMo/24IIUCqAOQAHuGw/LDaqDLZVzIUBy9xlSwEdEc6PKuWw9uLyOBVHZUKPADHYUWTQ35n2eeK7PcbjRCVdSwqgO1zIHv3wBX8dzyyjqlZQQ9WxuythqUbkA7FuVg+GMr41w2bJZiGI6JInYsWAseLAg8qFHw3wf8Z4eI1QkLIu51VROoE7n/c1VtfnzEOnWeRxDAGKodTlySxOrbfld6Kru8+7TFnVNG8bq8720gdFX2sRTe4fDG3dH/qj98/kuPnrMZ5VVIY2YgSKzkg8/fW34Y+hej5+jb75/SuFmeCZn/qpPuP8ApOBrhMg6iL+Gn6Rglz/1Un3H/ScDXCYx1EX8NP0jGvw/a6LDgI+VA1lnNX9Gfw1HBtgS+UQXlpP4b918gTy78YT2WXpkZzKghuqQA7btV9o3y3Pdg64HEyZc6AzxgkmRLdDqUUq0AezQtqq73xnTRxqaDuPGh4bnat9h4+Hlgs6OZQtFqWY9Xq06RYYXv37C99h3kDvxrl6ZYjyDMpJEIyextr3q6IPPnzA5eBxPTOBSvVktubDOxDXews9ncc/PESLLRQL1psxkDtksxUe27rzHsx7u0kmlY2sE8ypGkAXq1ADV3CvPfGTRewTh1DC6Pj3VsQfMEEY9cR8rBoRVBJ0irPMnvJ9pv4497wKK8U/SQQCPVPqUWAHTUGXw3Tf88W145dARRAIPjhB8+9KulkImAi+lkRtpja2P3gKLEHe9sW4gV8mucY5ecyu0bGVGjU72QwDdlrBAerFrgk6Y9E8sZmISNWWPXHHsqtV6iwG+xAs+BGAXpXLO0UcL3pRtPUqQQHY9nceltXPdbo78tvFZBXPTNmJ2NswvTGCxY6QaUWdzt3nnjWvk++T6HSjyQhioOt36xDrv0FXs2q+sdiScDXQboUHmnEp6tIGCOvYLlq7cfbDDT7N/A743LLRKqKEUKoA0qBpAHs7sGd+oMZ9vRFA2HIbCvDHWGGFjJo81zY60R3vQb4mh+R+GMV6S/KJmsrKMvDHGQscW5RmbtICdgfG+7GhQ8RZM3Ma1GaWKKLbYBC3WA+a9onxseOBXi3ygQ5PQrQOzt1m66fszOumzvsAMXinKhnK/KJxQcsqGBJP1Eg5nxBxD6R/KFnXhkjkgMAlVVLU67A7ga9txscW2Y+W0n6vKj/dIT+CjFLxH5Q8xmGBky0RTSVIMbOKPf2u/wxpJ/EbenC1McCQpszjU/wB5hZPlS/ngvymcFBAfRFfAYEOjc40tI3pG6Pl3/HYe7F7w6UKhdiFBND3kbDxJ5e/CsC4lyayBw25YCr5Ka5gcudHFBxviLwxvKUCaeQBAXUTz0irs92LnLSku4Yg0VrbkNPLFV0hzWWilvOpLJGQDFoHYDUQ2vcFm5EDlv34UNQ9Gun8UPWrmYTKJDZ2Vjyrm2/jWDz5Ms/BKWOXiMYGYW7ABNwTUTpJGw2xn8HSDhykk5ckgdkdWgBa9rs8vjjQuh/SBZ1ifLZZINcswVBXa6rLMdRoAc5AvvwZHGlZbNhy4HNW0n4Aj8Diu6TyaUjbSzVNEaUWT9IuwHecVvR7O9Zm5JVsRzxRlQRRLRookPsW1XzJ8sWvSEdmL+NF/7i4yaKjJZ0TZfOSUUYuylHFMmiqDDuJ1Fu8Uw3xzxvJyTLl44mCs8FAtuN4zfLyxJ4lHplzNf/EhUn2oyi/g/wCGPWI/TZL+D/8AqOFU5Y9TV+2cdL+Fnh7IW0TPNVMwoKEYFqUAAkkjc9wPjiGvGky6h4I9TgMGMm47Qraq7gALxd/Kw/X53LZdeYC35dbIAPwW/fhcQ+TICBanPWMrHSVFWq6iLuwOQvGFxu5p43yfBl3r4/WNefRboqz5iCWN0CPCkwVgTpA6okDSRvqZvwwfZ0/9Wa78u/4PHWB35OsxqGXU+lHlnjYeBV46+K6T7Dghzm+bf93Lt/3OlfljaPT+HDGY7x+3CHq81OnISxMw9sfP/tlUf+X5YIFwPdK/ozHNyCEhj+6QyH8JGb/ZggGG3VPSCdwqpGdOoMzG6OlKsA8wTq5jfFdlp441ADl1AAClSNqqrog+/nghzmSWVdLD2Ecx5g4Hszk5oYaEayaR6QYDUSwAOmhXPkPdgFVHFuLsUeNERVYgDrWChfMAbAeAJGAjpXFPl2iaeXUgHYRWQ0d6PZPomyL/AK4PeOwIqKE7XLVt48hXO+W3ngS6URdTpOpI2N6y4anJY7URQocqo7HfF43yjIK5TiDJC1j03UAnnRU7eOPoDo+Poj94/kMfOddskyq1GqA03uNVaTyHnj6O4F9Wfvn8hh5j40rP/VSfcf8AScDnCP8ATw/w0/SMEef+qk+4/wCk4HOEf6eH+Gn6RjT4ftpRScCvT8n5u/8ADk/QcFRwL9OyOoa+XVyX/IcYT2V9MhzReFUKWGewTV1TDSR3XsBeDvorHeSQi5G7XWnWbBD6dtwCxAVt8ArcZEkmt9IhiYAaQL3b0QO87EeAxM6PZ6aMnqpHCsw1A1RU+2xe438MbXzGU8NL4bG0yiK3RGVtYZRy5HTq5WWrVXsHfgmzWYEaM5shRdAEn4Dc4ouiebvWp1M5ZiXJuwrUq+QA7uWCO8YtYH/2gvOaSRW7BKoDpXkQL02ee9+NYncPzt6VBZ1N05BskHl5DzxJzWVL6aYrTBjXeAPRPliRWED4bD44kmVfSIHPmfAEn8BgAN+ULhwOiUhtaArGyFgwvd12IrUBWoUR44z/AKodUXkfV6BYhVuhIw1KDuQhC9nZjqZyKIJ25czG+1q192x7r5HHj1EAvsxdm72Xbx9nMYuZIur9sgknLSOgmWOSwC4YlZNWmqYIpWl3Ia+VE41fo1kHiy6CQsWIBKs2rSSNwG7xj3hzMC+j1a+FAD37Da9t+/CzHGoowCzbNdUCeW5NAXQG5PhhXKDeOPup2PLMSFVJC6iBdePkPPHsMMRgWAYInXOJmAwfLEzSqfRKyOlGNgeTAqOfifDATxbIxOshzSgNC+onUdNTUGIK+kutVIP7/njUOJwJCss+X1awVaVFJIYWNRMfINpvehgc6b9R1LKwAiUxrY59RmUN146HTrB4aMXKms8i6cZfKoUy8SsTfaCKP+4jUcR858psz5cQmGMLyu2J7+/l340/o38kORgCuw+ctsQ0laN9wQq9mjz3vBVn8qkcLsIkYIjME0ijpUkCq8sV1NlphfRudFy5Z6AVebd3sxO4GTmXMzikQ1FH4b7sfFvywD53NMWIPrEnwsmyB+ONE6H5QiIE0aFe/vxWXibQt8k4LzX3Mn6B/XFT02zzQpHIqo6q41o4DBlPdTd3dfngf4/xbMRZiSOOTQGIYEDc9wAJ5UPyxe/J/wBH5Js5m8vmD1qGHTIzEk9qimknkQ1H3YWteab3l6TcJUdbHHErGIjQIe0GaqBGmrG+94vOHZwrnsr1YqLLxAyFqX/UbsvgXEZj7IPdirf5HIMoDmJ8y0kcVPoWMAvRFJ6R3Y6V2HNsFuRz+nLs5UGRYklpRdz5nVVCtypAAHcB5YjLX0p5dGctLDKJJSDqMkeXjHNleTWzn1VUUOX2fMYIulfEo4li1uifSI3aYLskiaiLO9Xjvh3D4kkDtbZlkXUWYswB5gA7It33DFs8IbmAfaAfzxmuBbO8VikfMSCSPQqrCH1jSXdltdV0SNI/mxCzXSaJVyjrPArCAAF5BQZoH06q3rUlbeI8Rg1XLIF0hVC86AAF+yqw/UL6o+AwCzcYjm45DJJnHeHWXRtS5gfYRXKjVdkLp2B2JrurFzlulEmYfrNSBFSVR9PGta5Y1LMCh0gsaF1spxqvUr4D4YXVDwHwxOnPP8eS+LWfdHo+r+aZtQgjbTFM5lL7aNIJ7IVKkVVvzG9YuM5xBRFnMzqVVeoYmJoNoBFg8qMhYX4JeCpowQQQCCKqtq8K5Vh0jAAAAAAqgKFeQHLDnhrhhMZqKfickeZyTOp1xshbbvUqQw9tEjyIxcjDlNq7sPWBoVY5kiDAgiwQQQe8Hux1hjgAKz+UEU2gOIgrFk1A7gi7Vq7VEkUx2I9mBHp9xZRGsEEgd1cvTFWNaK0CwdRu235V54OOkTF/S3CylBsKIaFr379wvwxlE3DVVkllOgiS9I3LKpsHTe32t8XizyQMtlxJE8hChlZbKbAiu+tr2x9AdHnuI/eOMMbiSwBlRFkhmDb1vZ7gO6jW3v78bh0bP0Xv/wCTgzo+NPz/ANVJ9x/0nA5wj/Tw/wANP0jBHn/qpPuP+k4HeEH/AKeH+Gn6RjT4ftpRO2BnpwB1DX/8uX9GCYnA302H0Dfw5f0YwhX0xXO5VFcjUzGwbVdjtz27+67Nm8ScrxMxoFRGAYpeuqNG9Kmhp5jn4Yh5KAtqJIYhWat+fdvd1zFYhibQyzSFyVawLG9eIbs1z2AxuxbN0YzI16rFElibUdmQc/E9sNg0GMe6L8ecgGgG1EoGFBh2SykN6O9V3AgHvN6NwvjoYU53siyKo3srD7LbjGVmmkq8w+KbPcf0OVAHZ0gljW7CwB7iO48+WxxZwz6lVqIDAHfYixdHEqe2PDNZUSCjt6Q/mUqfwOOP2lFda1Ps3/LDjNo9qHFmxsaPuvvwBX/N0jlUCQ9Z4Bbq1rcd3jue4nliSODgXTNR53vfonmfZz88cPwBC2rU6ua7SkLyHgBXgb57Du2x5zcBJdamlCD0h1jEmuS77AXuTz2rlgkRxj+Oszw1FRmkZmobkDfY3dDny5HbFfFw7L5rqyskh6nUA6dnZ0plbUDYK/meW+JhXSpiZJXjN7i2J3qmvmp3+GHy8yopjSKZUo7hKNnmfGzzJOHoX48fxNPFYw6x32mNKPdsa5154lSSAAkmgOZ/z8sVMXR2I2/0is456qYWK7h2TXd3X4749D0fQkEvMdJVqMhq1JIJHfuTgWgdKMqoAnDSxMtXLENRC/vKfSUew1fheKjimScrHmkdJ1QDWUApgqSBWKqK2EjAgDcG6FYK+MzqkLlu8UPM+G4IxnvDs/BCsk+sQltVBmciwSNPVobkN9+w3AxUhL/gPG4oJUygYmF1D5dybC2d4GbuI+zfMbdwxM6f8RMHD53BpiugHlRc6b9wJPuwC8M4YnEosxHAzRhTGW2Kkcz6Jc6l1DYdxHMc8WHFchmpYBk5UmzEXZYzqFLrpJ0rIOzrUrRtdx+9h68kx/h0GtwdJI1WfE1zN+bUMHQzUqCCKFVVX1ds7ns86Xl7zYx3J0VniGgREiU9kqDug9ALYFWxsnFxJwxlZVSN/oEawEO2wCnlysn4Yu5I0yufOGSZSxJ7Xf7rOw9YnGvdAOJqudnU7AxqfCyDt+F/DGe5DoLmXIlZGjjBFsVJJN2VVRzO3eRgwfgcjidJI5MpGApdiV6yVN9Wpl1KiDs9jvvcth5aEXvE+NDMNNLTdXCY1gsEdbNLYR1H21QWVrmTfcMS0yTZXLlpZxl2kIPZAeShemNAQe0NTXQJ7XMYG+JrHwuTLRSGRuyXDId17WkSdsHtBNgO6jVcsEXCJshLmVZOslcUdcjO3jzDcqO1ctxjKrgj4DlFgiHZcO5sl93Zq5mia27r2xOTiiFioO4B9nZIBA8SCwHtNY9pIA4F3XMVt3eWIWc4PHoOmMEgUo35HatiOQJP488JSW+fQFV1AljQAPd3k+A3w8ucVTXM1ZA7h6x8Bivy+XGuzAymz2zyoDba75DYDlvhirktrhLaqBKECwOQYXvV4kJkHE0YsPR0elqoUb5bnn/nPHt86TftLtz3HjX52MU0eVFn/pGG409oeBFnfnud+d2eZxNfgcdgqqir2qxuum+fcP8ALwBOSZTyIPsIP+b49BiFk+Hx5dSRQ9Zm25eJOwHkNsM3GI+7U3mFNfE1fuwBPwsVw4/D9piv3lIx6z8VjEbOHRqBOzA/lvh6PaZjiWQKCSaAFk4oeFdJTI4V9AsE2Nqod++w5eeO89xYOCwJEanmNi7DuXwHie7nhFtUcbzhKJVA9uYgBRswKR6qJu7Zr/dOM7zWZ6yMh0VtF62vuJqg1igBtXfi76WcdNgoyl2bdR4KKUAeCigPOyeeBaGWZQTMrFCWY7CgWOxNbjmfPda3Y1rjGVrrhuXjK9bIAscQYIoB9Im+ZJ8By8vPG49HPq/88TjCs/SxFHatXajYD0gQdt+Zq9/Hme7G49F2uG/Zz9+JzXgss/8AVSfcf9JwOcI/08P8NP0jBHn/AKqT7j/pOBzhH+nh/hp+kY1+D7aUUNge6XrcXtVx+AwQtik6UR3GPaR8axhCvphoZodcUasrELq2J209xqgOe98zyw8OXJjdGYWAOxpF+mNRHfQ08hR3vxxYSZUHh0kvZ605mJNY7TBWRiFs910cF0vBERmkAFwFogP3esyoA/leQX4OfHGtrHQNkKJFDItvovXvRJu78Bve58fZdl0e6TSGLrJRp0MACDTfu7Gw/ftR92LjMdG0Tq4fspNlj7eszs0bD+URj/YMSYuEq4Vmo9eyo4of/dKT5WEj/kGFacQM70mXMkOk0BYAXqVhfmQpIBrvGPUdJWFangajuEDMT3bWtL8O449RwtVeJR9liuwG/wD/AJySi/H6RS3tY47HAkMZUUvzhXlYgV2hloJATXg5c/7zifB+XOU+UNd0PpKaphW3ragaA93hghgzolS3kAA5GhR8By3Ps8cBXSvhStPGBzL5oUAN+pzRVF8uy4W/3RscRRwfOZYrJ2GUtVIymjtQNi9xXwrBZBuj/NcdeCIsG6xBdEHvA2UkiwCdt7onFT/4mz1J2YD1rMkdTHtFG0sBtzDGsSOkEK/NpDt21o0b37tvHnilGQzYkyMBSESw9bPErM1uLshzp0ob7ge48sKQ9rM9JeIbfRw20xy6gysPpVvUvsoHflivk+UbMxsFmEanWydhnajG2lrO3fVEXe+OuGSZ7MBmWOANl80+YZHd9Ycq1xhdJBXtUKPvGKtOjL5+U6XhDgHMOQ0hNTOSq9tKAWm7HPffFeAIM10wzsc5y7CBZAYxvKwB6z0SDyxKbpDndUiDqhJEHaRWZgAiabaweVMD53tgE6Tcd6yRJz1UnzghGADrpKRgK3aFi1KttYNDzwRpm8y+VOcY5ciSEZRiRIGOpghY0O099/IDxwaLabm+M5qRYxeWfrywiBL05VwrUdXcSOfMYphlpJJHj+b5QtGJSw7YrqmAfctvudq50fDE6LgGa+cZPKscusmSBlj3ch11AMSQNqYDah5eXlkBJ1ebzqNDS/OI5y3Wk9pgSsYr0QSdO/NzeCD2qcxM8IVDlYazCIyqhkqRX5E0423AIIxf/Pc7C2h0gie0iUEy02rSFVWuiASq7eBxR5XIS5/LjMh0VMkipoYMKSJNRHZssWob2OW1YsejWYzOeivrV0ZWXrwJdbE0GKrq3bQNzWx3G+KoiRHxHNSZkQAQNLEHoan7OhiCtltzsNheIsPSDMyRvmEGXUfRrKztICOsalV6P4XtYvDZCGVWj4iwSM5rMoykK5YllcAaddLERZO949/2LO8mbyR+bwvMyzbh9LU2oaCGNCw+xF7Hwwgf9oZ5XjgAy9yCJ0Veso9ZyNkgWNNkXdDlzqp6T9K85CRHNFExkDI6lJeQauRI1KbsHvx30lzkqPrmELSxkQKqrIGXqd+svVQ1B1phvuKA3xzm4Mzm8gmbnkTqssCoU6mk1F1DMWU05vSBuKF4ISVLw2dQ+qHK64RCJFMbEJ13o7ljYFi6G2PHifGJclI0bx5YMpC0kbWTp1bEkagAQNjz2xa5zIZ6Sbqz1ZOcETs6+i6QAEWTRjG6lgASb2xRcb4JPm5M5mi0bHLyGOVVVkHYUB3UMxtaXxHo3WH4+z0vZulGbEUMweIRTvoQlWLA7VqAah9o7XsPZcybP5+PrNckAEckSEhXN9cQIyPFSWq9qo+GKbpD1+Uy8YfqJI8xIsyII5Dp6tE2Hb7K1Qre9R5DHPFVnyuRSXrVlXMvC9MjFh1QVoxevsqqoL52b8cToLluK545n5sssHWAsCGWSqRA5YEDlRra9xzx55XiudlaJFlg1zQtMB2xSrXPmytv3jEPoo+YzckubjaATAuzAoxLXEFCqNVKv/J9mPDotJmnyvzsvHGcnHJGbiLFo9IYGw4DnTQ3GxvAbviHSjNxxxSGWOPronlVWVjaqRpF2KJB2B99YktxzNxnKtLIgTMkVoWwKK6lYtyNXiBxDo1mT+zU6yKUMumLUrKVQqrlXGrtKFqj7vPDdIstmYUeGejGsvWxN1R0vI776H6xurFM1KRvXdtgIV5ni6UpldqYWiRgsedayBubN77eWIOe4+ioXjkbQLNne6HqneuQ323xW52dhIXHfCOrAFkfRsuxGy03f40cVPDOj7LEJldmDitBButNdo7jn5d2FIN1YHpaZI0OlyX3IDLQrbejZ3IrbvxwvFtk1SFWfZVeM2SOdGiT7cQ8jPXCc1YJ0HLnb/8AJW1Hf3e+hgjEEZjc2OzAhQ+Jbhs117t/dg8E8I+OJAjUhYtSsxQtVmgpLdlN/skd++KfjXSHMsVVVOt/RQAsSoF3yoDlsMXPSHJxDLzVXagzTtXriLKEcvMA+/zxJ4jk4x17bBozMsfkpXJ3X4fHDNmzZqZm68KyBmKqdO21jYnYmix9zeG/tlmnLOhV9YXW6sCSVI3IG4A5jevDng+47lIl1KACgeMgX3nizgjy2ZhXniamWTWrEDWcwqn7v7Ul/C8PouWW52N+qVnU2TUR02Nl7QW+70vbubrG69EX+hHsT8jjNemGUj+aKq1QbJBD5Nl5dQ5Huxo3Q4/QrfqR/pOJy8xWE1V3n/qpPuP+k4HOED/p4f4afpGCLP8A1Un3H/ScD3CP9PD/AA0/SMa/D9ronIxTdJmIjFab1ADUdI3IG57vbi469fWHxGPHMxRuKbSR7f74w1RWQZvIhIpI0y+qJs4pMSzFnXqgFII0mlIPPVe4x5ScSzmvUYGKaWLL2rZ26o2Oz/8ARTn4tRxrP7Ig9Vfj/fDfsmD1V+P98V1fxHLHY+PZrSuvKyu4tydLr2keWSEgVvUst0eYQYmw8Vm0swimDEr1aaHIUgytqJCb9qZ9v3RjVP2Pl/VX+b++F+yIB3L8f74Ov4XLKTxeZNNZaR2RBR0ybuIo4ifR5NArjfvc4aPNzmB9SShmJVVEb2kZiSNt9PPq4197E41gcIg8B/NjocKg8F/m/vg6/h8sc4nxDMPmRKuXl0rrIHVuSDJKXkPId5Ffd88FEHHdSqWScCvRMLkg33UNx/QYORwiDwH82H/ZEHgvxwW/w+WZ8Y4vNKV6rLS6AQ3aiNsUO18qsjvPwxaSdLA+bhzTQZlOriZHj6lyxZiaCkDSVs8yRXfg6XhsI5af5sOeGw+C/H++Fv8Ag0zXgvGnjzPzkxzB5pJDNGIpNKxuV0gNWlmWrPceQOJ3A+ORQ5nMzLl82iS6VVeoYns2S1Lsq2bAO/lg9HD4B3L8f746GSh8F+P98G/4OWHZzhjukRKTzTX2ridVVUCqg3ADEjUb25YvuHcUZOGLlerzSTdYJCywOQPpg5F+OnwGNTOTh8F+P98N8yh8F/DD2OQHB0kjHETmVymZROqKEiHtSOWuyL2AVa3O98sQctngmRzOX6rMlp5HdSIHoB2BGrvvbuvGlnJxfu/H++G+Yw+C/HCGmacJzKZfKZnLrFmWM8ekMuXcAO0RDEhqoBmAoX6JOOujGaTJRyoY83L1kYBYQMO0S9ijQCgFAK540r5nF4L8cP8ANIv3fjh7HLMouLyyZbKwyZedWy0qNq6okOiBl5cw1EHcV5444zxfMZiaTMJBmYnTqhl16rV9WzEtJTUNWtxQusah8yi8F+P98OMpF4L8f74PP4fLKOmqyZ+SNky00RC07PVGwNgASdjtZ515YkZeRl4ZJkzBmCzN6SoCvpqRfaB+z3DvGNP+aReX8x/rhfM4vBfj/fB1fwuQCelOZE0DplJBDDGUKsV1vqCgtQJ01p2B8d6xBzHEJkgziQ5aYvnJJGLOFURq9jlqOpgpNAbb400ZWL934/3w4y8X7vxwdfwcsy47IM2uVjaHMokClXIWMlgVQdnTJY9Dw7+XdjvOzHMQZOBocwogZCzVE1jQVIA62xz7x3csaX1Mf7vx/vhdVH+78cLdHLNeEZt8vmEkhgnESo6tGVhti7lhpJltaOjn6vLfHomdKRZyJMtmVGaLsu8H0ZdNJ/8AjbjVvtjRuqj/AHfiMN1Mfgn4YNnyyzjKiaSCQZXMRyxA9ZJF1QLWnpLUthg4BAO3cce8vGc82TfLPG88ktDrJOpQKhAuwrnW13RrbxxpnUx+C/hhdTH4J+GFu/hcslyOWzajqpIS8XcRKoZb51Rv88e/zKaNWEUbm+QaRQBv7fd7L8cal1Mfgn4YfqYvBPgMHV/BwxThvBOJRRPCI4Ckjq7h9ydL6xVCq1Wa354ny8Mzri2WNWVnKBSdBDBlAYBdgsbslCqBxrohi9WP4LhxHH4J8FxXV/BwyDJ8Jz4ILNEQZdb8zYJQsoBjqj1cYo9yj3vHwLPlwzPESAVo6qIYLqJGndiEi8PQHnjYQU/d/DD9YviPiMG6OGP5TgGfQ0ZYitudwS3bLk2dFHtuzDYEEg9wxKbo5nOsaRZV1GgLU7BZDJYHrdYxa/HurbGrdaviPiMP1w9YfHCtp8Mpi6GzLGls2qAoYAoUjUhNNJ1laqVmAA8Tg/6PxFTJZJs3ZCr9pu5dgLuvKsW3Wj1h8cP1y+I+OJu6cx08s/8AVSfcf9JwPcI/08P8NP0jF9n5l6qTceg/ePVOKDhDf9PFsfq0/SMdHxeNissm+sb2t+s4YYWFjYyx3hYWJSY4YYWFiaDYWFhYqA+PPvwsLDM5wjhYWFQbHa4WFiTOMI4fCwE5OHGFhYdBzhHCwsKewbCwsLFGc4bCwsMFhYWFgBYc4WFgBsMcLCxALDjCwsAOcc4WFgB8LCwsOAsLCwsKgsLCwsBlhYWFgDvL+kPbjUsj9Un3V/IYWFisCr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9" descr="data:image/jpeg;base64,/9j/4AAQSkZJRgABAQAAAQABAAD/2wCEAAkGBhQSERUUExQWFRUWGB8aGBgXGBwcHxohHBwfGx8eHCAbICcfHB0jHR4eHy8iJCcpLywsGh4xNTAqNSYrLCkBCQoKDgwOGg8PGiwkHyU0LywsLDQsLCwsLCwsKi8sLCwsLC8qLCwsLCwsLCwsLCwsLCwsLywsLCwsLCwsLCwqLP/AABEIAQEAxAMBIgACEQEDEQH/xAAcAAABBQEBAQAAAAAAAAAAAAAGAAMEBQcCAQj/xABJEAACAQIEBAQDBAcDCgUFAAABAhEDIQAEEjEFIkFRBhNhcQcygVKRobEUI0LB0eHwM2JyFRY0Q3OCorLS8SQlY4OSNURUs8L/xAAZAQADAQEBAAAAAAAAAAAAAAACAwQBAAX/xAAvEQACAgEDAgMHBQEBAQAAAAAAAQIRIQMSMUFRBBMiMmGBkaHR8HGxweHxI0IU/9oADAMBAAIRAxEAPwAVoozVm+UaBHpyiDHbv9TglyFDU2rTc7mflgWAHYwcD3CVKggCxPbcEWOL/LEDY9O5G388QxfqoOdqOSZU4fIMapA1CDO+33yLdsVA4fVAJdCQVHQ9T+dsSvClHN5rMaaIYoDDMWIVAIFz7KAAN4+624KamZY06Rdiv7OqwCmAZ2At17Ya4pgxnKPvQN0eEPUjSCIJvHb8/rGIGY4bVpOxM7/NvMj8LY0dPh7m01EMpEWUVIPUmbAG/r1OBvOUHQlKixUUjUrC49d72H1wuXo5R0vVwB9embQQIvYG84dytZZnTJCy0zcH8ji7rcNV2jS2skRo6+kXk4k/5hVacmtWo5bWthUcl4/wqDAEdcEnaFqLsGczX0ro8sqAZk9Pe198eU8zUvJkAdVjYWO/fBnxH4cZs0xWpmhmKZGoimzEmPsggTb1nAiKhMAKNu34QTtjWtvKOvuNjPtqBCkT37H1j3OOqysX1AatPKfe52+u2NN8CfD6ozLmM2AqrBp0ogki4Zx0ANwvfeNjScd8I5+pmswyZd4aszI3LBBc3+YHa+O2uuAr6sEsnVSWDKQSt4vE/mf44WToQHlgAD3iZ9j+GL/L/DfiJJZqJ1XElqd77/NbFPxLgFbLP5dddDxIEhpHQythMd9+mMcXkzoNUV0r37dT7Edfwx5UzP2gGEAARpgybjfE/hHhXOVVV6VJnGrdStiLdTiRV8DZxKb1KmVcBQzMdSbC8mGkj2xyjZmSqqqrSboyk9jO3tbDtNZXYnvPWOv3Yj+dDAW2v+7FtwDgNfN+Z5SDy0Uku0hQQJiYufQD3jHc+k7N2VoYiVUGTAk7WvG3UemO3rMaYHa0/wAsWnh/wrmc9PlrCCzM1lB7A7kx0AP0xz4k8N18jArAQ06WRpUxc7gH6R/Ltr5C5K/zJF5NrTuJ3+t/THVNmCysH0P89sTuGeFczmafmAKlECfNqNoURbc3I6WBxIyfhAVDpo53Ls/yqgdlmOgLIAxxu3ISk2U+VXrEGS1za0bYaNUtqCek/h07yJxZcQ4TVyr6KwZT25Rv1B6i3QxiCKOnmQgMDfeIEG++MtjlQqlKpqMMu/Ujfr0wsN19ZPKTEDqBcCLTfCwO590PVdmSOCD9VMEk7R2t39Zxb0+IpTBNWiaqdRr0b92AJAxW8DBCAmWj+tsO8fqM1PQqHmPRdov02vjY1ubIpP0o2zws9FspSfL0xTpuoYIItO8xuZG+Mc4z4z/R6r0MmXo0kdwdPzVCDGtn+YyZAEgARjVPhtTI4XlgQQdB3/xtjDq/BKpaXCiWJM+p7/1vimXADbrBonwz8e1q1cZeuxfUJUtuCFnfqLHf0xbfFbhoanRqizByk+hBI94It/iOATwHwwLxPLMKivczpI+w3bpjQfi05GUpldxXU/8AA+OUdyoxSpWyP4CydKjlnzdUrIkST8oWxidmY/hA63COI5x69U1GPNUMkHp2j0HygemK+tnJI9pYdrdcTsr4ceqnnsRRpA/2tQlViD8vVz2ABwPkWkrF+f0SNK+GTzk27Cq0fcp/M4zPiuaNLPVmpEK61qmkwJHMbCbCMax4Ey1FMmooOaiamJYjTLTBt0FoHpGMQ49TqPm65AkGtUP/ABnvjJwwlfA7d9Tc/BGeqVsnTeq2tyWBYgCYYgbemMd8QZ/MJmKxGYqkM7/6xgFljYAGLY1v4d//AE6j66v+dsZjximG1gxJcyP94mMZL2UZIKvg3m6rrX8yo9RRo06nLR84MTtMD7sDvxczOnPkQCPJX6fNt0xd/BOiFGbAn5kEHoOeMUvxVpg8SvECkpg+mrGv2QXiIHZXMOo1oxVluCDeQbQRj6E8S14yGYb/ANBz/wABx89PpZQQxN+YREWnb3tjfvFTRw2v/sD+KxjocM1O7MP4XnqNOoGzFE1QVnQHKduoFx6W98b/AJBaTZZPLUJRamCqgaQFZZ2G1jj50rUoIM2HS043zgbf+V0TP/2q3/8Abx2mzoXQAcD+Jxo1BTFJRlRZaaCGRehknmYi5nck7YJBWpcZq0+Rv0fLnW2sAGo7AgJAJhQJJvewxjq01ndioie+34Y2f4T0x+gahHNUcmPSF/IYyLcnRqfQpviZkM5WqpToUahoU1UqKayCxkGY+yIAEWv3wK5L4d56syjympiZLOdMdjvqMHsJw/46zlReI1+dpBEDUQANI2E/X78UdHilVLNXqi3R3HX36jAupOwrrBsnjzgS18g+q70V1q9gZUS30YAyPbtjFGpFRAi8EWNjb8serxWvU5TWrOhN1d3Kkexa4nHFTOGAALWvsBf+Qv6Y2byFBiFVtnAkW3AsNrE2GFjgUJuOYHY6SfTtj3GYDV0SuC1CKWnli+osbAWI6X7fTF35mkAuACxBjUbHFDwd7BiQI6/n+GLPMUKNRx571VQzHlIGOw+0QF7zB9sdGVOhEujNm8KNOTonus/eScYlm+M0wWDObMQbH7V4tvIj6YN+HfFzJZeklJKGZ0U1CgkU9hafnue+AHxPUylVxVyvmgM5ZkqhNCySTDK+re+kjrvbDZdDG00WPgXPo3E8sEXd25og6dDH87fQYPfjJWK5KnHWsBtMyj/XAB4S8Q5HK1Urt+kVqyg6Up00VFLAzEvqa0xt1t2JOPfErJZ6mKNWjm6Z1BlIFMEG4BgvfciMang3DIfwn8Jpmi+azA1rTfRTQ7FgASzDrEgAHrM7YHPiD4kqZnN1Q0inRqNSpr0XSSpP+IxJ+g6DFv4B+IFLh9Wvl6gqNQeprRtADKYAOpFYiDA2JiNr2n+IOPcKrVDWpZZ61ZubmD06TEW1OpI1+sLfqcdJqssyMbVRDb4YZVk4ZQ1iGfU8ejsSv3rB+uMd4k7CrV1b+Y4gb/MTeO18GfhX4nGjqXNB6gdiwZIJSekSBp7AbevSF4p8f5ZxU/RKASpUBWpWZAHINiFA6tsWnaffCZNTjSHpLTfqD/4aNPDaH+//APsfGecXyhFR5lYcz9GNsTvhj45WirZaqraBNRXEHSDcgidpuCO5wReIeOZIg1Bl/Oc3usA+pBIn7r4YvZQmVSInwlgVM4LTNIx6Q/8AX1wO/FnJ1Fz/AJhEI1EQ/wDhkEAbzt94wxQ8WVMrn2roqlWVQ9MDSCsCAoAhSItb8zgyzHxL4bmKR85GYAiUekGvt6j6zjrTVGdKMr4bwd6rrSQai7aeUyd+24HUnpfG6+MaX/l+YAv+qb8BjMOJ+LldzSyVGnlqRM1CgUVHH97TsvoCffpgs458UsvpanTpNXDKQdfIrAi4uCxt6DGJpWYqVmUIjaCWAAmdxt19cbxwqnHDKSxH/hVEf+3jHxUylVpq0zRQbLlVLMZsQz1qnKQbWXqcH1L4qZWmioKFcIoCAQmwEAfP2GOi0jI0jI6VYtBEjTuQf5fh641n4Q8TTyamXBghvMUdw0Bo9mH/ABYBuIJkVJOXOYVjLClUVGHtqDSo9wcU2Q4tVpVUr0SVINiSe8G20HaO2Ai9rDNE+KvhRzU/S6YJUqFqRJKkbNA6EWJ6QO+M3y7AEbmLenv/ACxq3DfjDQnRmEZGFi6DUhP36h7QffDHEfGfCSSyZZK9Q/8Aoqsn1LgfkcFJJ5TCozrI8LqOr1gumkiks7WBueUR8zttpH1jDFFS0kGIY2vsTAH3/ni4454qqZqopIVaVOQlJOVUm31a0T62xQ0mLEQu57gCfbcemFVkYuB1ahAAAsPT69DsNvphY7Wu4Fh9529MLB1H8/01N1z9BcIqDTGoxqIkW7Ribxzh7uAUBbTMgCYHe3T+GIXDcwCGAhQDa25jfFjxCgy0hUE3MGDAgA+vf3wtP1NMCUN0EU78FqgSUIAvcEdYFo63j2OGMxkXSOUkHaB/R9cR6+aUgaXZXG51kzfaItEnHJVWARJ1jUXMmbD+X5Yc1XJN5UGhxqbgA+W8HrpMbxh3L5Go5gU23iTsMWHDOFPVVSzg01+UCzW21QZ2vi64hwxKFJKgkPIm+/8AiGxtO+FS1I5S5GR8PFpSfBTnwy+gvqWBuL4i8U4WaEy6tG8T+/FlxHxGqDy6chSuoAj3F+vT2vgYzWYrVhUYsIW94GqD07wSJjvjILUb9XActHRSwmOPWAQPO5Ij2AJ/MY7YEAGJkardh3xGbLXXTpKvqIUjm5RJJnuBt6+uOmrMpXqSpEHuRB26dAPr6YoUbEvRj2Lfh3BnrKzJ0iwBJuY6YsT4OqwP1imd/mt+GL7w9w5BlC3NOiSVJE77fkb4sFD+TTdNiLgWOq4J7EW2wLWLQS0IbqZned4e1OqaZIYwDI2uJ63xF8ttenQ25vHa8+3ri34pRV83UBKhVtBPMTpBAtEg22/hiJWy1RlLTFQSVAFignmB2P52xjw6YPkw6WMrk20a9lJifyx7+izswJkCBJNxPTE6lw2oyCn5oIbTyuVQSYMBmMA26t0jBFmPCaoc0qgM1KouiKqyF8wrqfSdKcovqiL2GOpPgHyorlAfQyhYxOn3t3/hjv8AQrA6xzGwveNyLbDviy4lwlxVQaNRqjTSamwqKzgxAKk3GoSD3GHc5wipTGsKlTSSCRUWr5ZaOQ6G5ZIMH6Yxrqb5MfxlI+WIZVkc8wbxbD9HgtVxKI7DuFY/kMSKtFgOaQoMqguZi14kjv7+uO1zlRUkVWUfZUsNxc8psYtO+BTrkZ/88XwiI3BawMGnU6G1NybmBaOptjurwGspM03hRJOloFpva1r4lJna60QzVmLAAgq5ssbb2id8d0c1X1BDUqbQQzdCJtJn/vjnJIKPhovoQF4LWN/LqREk+W1hAJJtaJx27NrAEmAJb0GxP3RidU4i4Zw9Rj1HMwkm37J2gbbYh5fKl2JD6U2JkiwuB6wfyx0qaG6WlsfpQvMgkaQ195wsOGtSHzFifS3p2PUYWN2yG0mVeUlXsSAwER15bbeuCDNoWyrAEkx3/MdcCORzHluOnuY9MaH4KqLUJCz0LSojfa/cDGTtMCDUo0A2R4WzsAq6mmTaI33wYeHODIlQSJeb9LfTv2P7sW36PRBZVqALSJkBvlMA8wBmd4nA9nvEYZSNZlSDBIB3sAO0gb4nepPVwlQ3bDTXcu+M8RTL0Xbl1q5VT9oESNrm9vpgL414masEBJALgGJmAOx9cVdStVV9UlVcqGLHvPYyDY/ccdZhEOaLVGQopHqDy2BuLSIN/wAMP0tJQWciZy3PGBVaJNOqzTrXQIEXBLTMH2Me2PKVJvIqEKxkC+qLahMgHr2g98c8NqBK7vyimwYCYAMzAAJNvSfyxI4fwYeSzuYdVAQT16wOo/jipIVVvAwiFkpsTBBiSehgfS1vbEzJ5bSyMArmRyQST9O8YiU0KgErBHUiNp/li54FFeqiF9KnmPT5fUd8bqSUIugYwcpKzTcjlQquCsDRpiAfwFiO2IeXplqC6mI0SYuAQGax2tECTvGJr5bXQagzRCyWZtMqIiT63BPb3wzxnIIMuPldVQQwMyIHy9ziJTagqLPLTnTZnmdywqV6jBwpIGlARO2m3Ujl+76Y5oZxmywDMQyOVsSCQWZZY9Rccs9AcQ8zUplYcbAkaSQytrAEnVDkrIG8esHHYpE840mAnLpvAB6kAD5j0/ZGHOO6rJGqHlpUtme9jEE7A3na0Wwa8RogtxFG1qz1lYagYam1Z2UrMAqWXcGNsC/hfKUxUyqMwbVURSp+VpaG09CN1/P007jXgVqmaBo06KUFRbG0tLTAAmwIubXxzTrGQeHwCPhuEopYc9WsBMoCz5fSssDygtpGq0ah2w2gqU6daoMouXLLo5mqgzqRlRFO7AibWUIb4j5DwPVNPN1nCqMvVaUYz8q6mMD6R3BPoce1/B2bajTrLUpFKhFOlMlgXbQJ5dpHqAL46mG6ciHl6hIc621TKkRY+/QGYxXVsrDABgDIBUixlhA+7qMHQ+Hmel9Jpq3MdRcgOWECwU7QDcRJxDzfgDPJQeouiEUsKU8xgTsBEk3jVgdjTwFGksgurFVLhASCwMMSQRbtcDbDA/WMSrsukFzPU2He8T1wScD8B16+Vp1atSnS83ToFRo1RJXSI3beOuFS+HOYOa8seT51NNTAmNSPIDCFvzSJImxnGSi30HwaXUGqWSLtLOWVBO06j7d4tHpjivWXTFMAaAWYxMyRadwNz/2wS574cZ3LUmrKaaU4DOgZta7SbDTbrBO3vgZrZlxJdGADanneSAAD/ui3ofXGbWlbHKSniP7nORoppOtpM9Z9MeYdyfD6GgSEPqXC+1iJ269ce4xp3ywo7aWEQl0eYpUauWJIAPVZv1MX6STgm8IZxaVRxo/VsZQhZiI1COgk9+uBilUHnIX0jTICxI6m/Y8x6CIxIoFlO4Amw1QRb/t9+Gz9WCPSqNPk0vjPCqb0tSKBKGpablF5pjYadr4yDiWbrK2srodI1RuNV1i/aNtsa94crCulN1rspYiKcKQFC3BiZJudUyJFrYrPH3g9K61M1SITlUOGp3JB06pkQYIv6Y6CTyFPGGZVn85qqqulwsKWUjSSQD79wZi84tV4mn6S7cwLAzIAIaGFgJ7gffivzmeH6Stbm6SpMsYsLqABsPaMXfBeFDN12ZVNMCEcaNUN0ZuYb22wckttPgHTuWotqzZD4TwMs0svIJIA/wDkYkfTBTXoZKlTTz2qEk2AQNt9flP4xbFhmuHrRy3mEm0iNGkm17EmLXv6YC/E3EPMippOlf1elgu8SCDO+1tMACJPTq3cD3NaSrr+hH4gQ5DANBYgTZbG/uYIn269CTw8qBzUJBYA2CQRPUDsCb3sMDGWzOgUi8tqaVXpTlpYm15A26XwZeCc2mt3KgqxZSNAIa0aegAvtPeYnGT4J4rdJWaBw3KRSKmNbrbUwE9bT2scDHjCv5NCknKdAAYKd4YEwek/dgk4bTp1KTmoCqsSQCSGQgkSCJEnsJBEYDPiFUXXTpKVJieVdRMz0/ePXAuLcOKHb4xlzfwBjJMmio7IrqbgEyRzAbDcyRb1nEPL5pmp6XkKpgaftkcsiYKzufUY84dSYGspBmCOnKW6ke5H3YeFa4V2f5A3K0WmNN7i4/GMEsYRJKm22WvD86iZjKIXQRmEYwJAGsSdRsBImR0Mn10PP+IKP+XaB86no/RyNXmDT/rLTOkGdJj2xl/DuF+eBTUFGqVAqr87JrIGo3AMTB2+buLWmW8OUcwwy6ZkGrT1HUaR0sVhjoLMdQETBUTJj1JcGUryaRkczRqpxGia9NPOqvpYsIhqapIvBgg7HDdXOZelk8nRXMU6ujMUgSHAJioZMTOkHrsQOxxnHD60U8v+l1/LqVedUFLzCEIt5h1LE/NCqTBE7jDue4EKK+ZmK5CLVamEVPML6NLggagGBU9SBB/vAYyPNM3hWaFX41SPGEcVqfl/o8aw66Z5+WZgdDv9NsRvDfFqa5niZetTC1HmmWqLDf2gte+w+kYFm4AlNlPmDywi1WJTcM5UKFBsS3Jo7yZAuGaPAqVVqZpEmmzihDrHlM66VLQxLBjMHUb2IvOB3OxihF/L+Qw4ZSydPLZSrRbJyug1KmYaXWwLaRMh5mJiLYtKXG8uOK1HNalBytMBvMWCRVckTMTcGPUYzFfDVOpScLXXVSVmctTtpBCuUKtqYja6jVFpjD1ThiZk06lFiyO4pc6aSuldctDldEKzSOim1sdva6GqCfLCXw7xGmnDM8j1AlRzUIWowBYtSW6hjLBjees4AOInzabwbgc3SwIWBFmAuPoe2LavkKVWlX0VDXKSzB0KELaWp85mBBhlVoExa1QtNKcqrFhp6qGMnm7ibnpgG7KIwUc9H+fUqMxmCYvsI2nqY6dowsWTZhJsD03BN4E9RF5t2jCx273GqEazIr6VEGqylo8tjzQZKyJJA/77+mPc8qEBg8sSRA6QAOvWDh6tp84lgolWlIkhYgKGX5gGHzEzcXOGc3w1fKaooUTGkGRt9kt80j7iMPjDclJck8n5cnBoI/DfjI0KqU2enpDEBYuHB0kdrr7dMHmfD1UKqCabjU0A76wbXjp2OMZTwuCrVjVClAHIO5be/aTODjwz4200/LliIAUsbJ1JsCT9+FOKV7Q1JtpsdfgSVN1U36XNz3ACzbb+Bw/kcqqAmwpqd73iO3UEg4m8KrBGZqQRnU6pgiTs2mbfa+/E3jeTdhT0MoADdIF4/cMCovZdle+MdRJLPf4GX8W49UrMyu+qmC5CkFVDKp6Fz269xHbFUGY0lV0OmoJDAEEaO3Qg+x/PBnmeHUarEPTEAHVBOwiDYzJ/ce2O6fgVnRdNZNLiaSsshVtae/vvfDtNxlhEGupRywX4fTeH1IpVNXMTBgTEggzPa25vg+8IZZ1XXTC1E0ElVIAllJEncGbHbb64FeNeHmyzU1Zx+sqDXzEgDqDNiWJH3Wwa+HshqXy6Vby3YHSEgbGxaBHcR6nCtdtOI3Qg9sn0CyjRC0QzhV21r80zAgXEfWcZP4uZ3zZqKoVKY0TsNyVB/a6gdel8a5U4dTy9EeYquWQK14GrTBP4m8TvGMXzueapVYinpp64CMQROrcEAF7xe+wvEYL14TBko7W0uo3lMvUC1QqKB87y0sDYSpm/f0E4ZqOdIQvzyQ47KsMpv3AWL97Y6p5UuAzVagdidqcgbjfYiB3tiU+SIPy6lgDbnZh1BIssSYmP3cmvj1JNzjydcCz3kZ6joUuoqiCWALEaSZHY7DrcdsXfhvh2WpZpTTzJqDW+lVVw39nU/tJUKqqASYZp02tfArk6r+UKzFQ1wAEAamUYGx37+tsXmU8TCsldwoVoiowpU6buHG7Oq64JN+83kE4ZKV89DdtcFq/GTmPKelXpUlWmtOrTqIuqmyoFtNNmZWABtJvEbYrfEXHsvVoKGdmivUA1ABiNFGmrsAsCdJOlRYCIGKvgGfptXd3BpjUWnctIAAEiCYMyfpfETP5pTTZmCtV1gyyqBbYlQAJtHrOMNTV11DXKVkzKCizRNBZYq0K6V6tQBoGzI827j1xz4fzVPKrRVmpPUevRaoySVCJU1apgankiNMwEvvBHsoy+dUqzAWoFVQLEEXHc+kG0X3xFRtNOmz+YypVHJcjSsNYHrNhgHY6C5/S/qXNLNFRUZyQP0ZlQWiS9MgCLgnSd429cT+Fceo0hTVXbUa8sIDHQcvUpswGkAhSwN97DA9U8RrVpim1OA91MCEYEHSTbfr7Yc82nUYFaek072JgdCW0k6QdtwNu+FxUoRyihqM5Vnp2LivmKw85f0ym4qIwVaSoHZjbnPlLpTT82o6jAA3kDQytRQzVIFTVERO4LmQCTJkdQN8eBtJqGo2qo8VEc6lbSWYMIEAyNP9Th0VKrEIFIkgzAMAKCfmB2EGTe0dMc5OvcMhCFuyNlUqFZZlUk7ExH0m2Fjo0av9xz+1MAg7QbGem3fCwfrfAv/msNFe/CFIZndyZCBaZJBBk7jpMcv8sOPk0AqU0eoRtzqbNo1oDNxLl09IB2Jx5k8vMSQAoPLBtJN+sn6/y7L0jpRn103Yu55o1CVXlMGY6+uHRfQllHG4aQ5Y5cLYVdPz6GJDfMOu8nTPp2wsrnPLowwIqeW41A/N8pBMje2/pExbHNHizUdeqkmg2Eg3EypBvBFjaL/djps1TrijTJlirCAGB1GdI2vLRPS5xkorozoNtO1WC/4N4wNKmRUBYvTKSrKTTll5v2iIFhMfNjWOF5innMsnlOqlgAbAH5Ntt5BNtwDjCczxMmovl/q68+WyuhIIEEwQDOlwBb8sd5Di1SlmYpVCtbWeVUblP7WkNJgCReNsBGIbdfM2rjHh2gx8thfSupk3MCxa25JnFDm/DFXzS6+Zopx5eluUi4aw3np7YovDHxSVNSVwXVE+YBp5DpGpTMMbGZPWcFmV8aZaqaNZaoUIgDqz6QAwbo0BiDcx2GOnFPkOEnF4ACnn3qVFLybidXNq09TIsLkR/HBtwOmquW1BZXlIAAEbaenfbfEnifAssgaoCJfaDYMbCNxJAi3bDFFEqLoVAlUhVLgAzAsLkE99It9cZqXOSTD00oRdBln6ivSI1zKkgCCYjtc/lgc4tmKTUqaFY1ADVpAbl6AAE303jpiTmeLeRRAphG0D9ZpEFGJEyTaDexiIIEm2B+lToVK/nVC/mUyfLDMYTULmICyevoPfCtTU2z2o2Gm5R3V1LPL+H8tVrGu5Cgro8uYBNiDBiDY2i+/uxmOH0QrJHJBGwi/UGJJ+vXHOWyNXMVVWnBpg8zHcWN4jvt69hfFlmOGKo5qoCwANUkmZv36jtifzZvO2hr0dPjdfu7A9S8KZbMIqs7IDIBmCCTAN/qJtdriTil4n4TpU9Jy7MGVQrCrYuQbHr1BHa4+pOnEgtXRqVkpqNTgGTEhRp97z6DriibiFGrUEkny5L6lIPXl5o0yD+GHab1G6SF+Xp03J0DuZ8L5lP1jK2kQGKmYUDc/s6SR8w/DEenxfy1dSsyoayglp6SNjB6beuNO4DxFfLdlqPVpMxCh1OldAgqRJA6dY9MUnFPCf6Q3mZZEqWhkBVSIiY1Q2mTb2wyE903F9BctJRjfcE6/FWWipCmnTJgl0JYk3lW6gjc9IO9sOUc3mcxQp1HLKHY02qXIVflOqB9k6veLziFnkICJVUhabGZmAQI0zJM7TFvzxN4VSqqktqTLBw0kEhunyztYmw/dhzonj6eGRuI0FR2VKoKL8rESBMXuLkDtM4kpXHlVmZhcFUIULPNBGwJFtuhOIVClrZR5qlXAOm+y3JEiLnWt+xtfD+dzSAKHfVTWdDMSxUwARGxAIUWsYMb4GSzi6GwcetWQ8hlZjVUTSgYA6+bUx1ABbuw1E7Dr2xJGe0GxZ4IghWMgBLcw1RuPvw+1WnDNSBPyEq0guyuZ5raRpI+UH6kYbo8WzDeYKdMMpJHMylgJJFxGw6/TAN2UKMo5+5Gr5gs7sq1NJY6YpnbpNt4t9MLDnE/EOYy1VqQT5Te4a5vupIwsElPsC5Rv2v3GXdULlFaTaGNh3Bg44qmkqMoouHBuNYAbTJsCDO42P5ziVXIRGYpKloN53C9Rfe9sP5elUNJl8h9KetgRzGOUiQCCbmxGDpJUTKWOf8ACnz2fBorSpyodT5srdjqkd4C/STJx7xIs/l6Bpam0gKQIACiEi42m4sWJ64sKOZFQKTlyYuApInSJLGFk2F+kAnDGcy6JUVjTZWMHSKhsbODOmbjp6zODgksPnoLk5PN4XIzRDM9OnXZwEYurQsrqAaCWE6tUdwSYgdYlKuwzjltGtjAbREQOxnSDF9zi0zWUqPNVcvUg3kVDfnBgEobhgLbxOPcmipW1VVKMs6qgcOAT8o1BdIO4+kYykngNO0QlqMabu1NUAJDOqCJMBVaZ5bGR1n2x0+Z1amAUGNRA0gQ5gQCbjUdh2GFnGarSdipKu+okVBYqBBYeXABDTYyd4tivyVQC7KdJWSpqgSEtAPlm84JVmwGnhIvOA5uqzgsxZUcCJEEzuZvPr+ONA4cFdlNWAoZZ0iYb9gnoRMX6Re2Ajw3l9WtTqQFxexsJmNupnbGi+GEUUBp1tpHKHMWM7xcc3T+JxFdzpHoN/8AMieKOLmhTNM0qt3sxC8+gQbA6iYjcXj0wJcK8WatbLRLqCJP2ZgAEE/7t++Lj4l8RZhl9CKuvVOm5FgSd7kfuxnSUGWqwLaNLaOdiOs3vaJn0jDfITk5dRK8TJR2dA9yvxhZBmE/Ri2k6unLa+re0ze0TiNmPiK9ZSVpnQQAo5dSwAJYje3WfpgHy9ZqRzCgA8pDQ1jcCQYvaT64t+D8Kd6N6nKII2BGxjeYJgfjhy0d3poV5u31Jl3luKXYiRMC0dDczO9iL3H3Y9qcTWo5gGk0FSXiO5O0mw3ud7Y54pnvLWmNPUgKP7oElo2JLD3g4p8znSzAkU1VgJ3lROktFz0I6b4t9PhobFy7I5OfiJbl7OP7D/gudVcuKSxChixDAgkncSdrjt07nF1wviCIDV0k1QNwVhwQBsASdhjKzITlkLBtq0k9T855rXtiz4ZxmpRbQqio2sAbCLiQJ6RzWiMeBqaUlN6kXk9fR14yXlzToJ/FHh3zslrNIK8kggiSTJE95NjN9sZ/m8261FJYvSVTyBmtO4E2W/ttjXvDPiHUVpQE0oGUbyPlhjNmBBP3XwJfErw2o1VlJphpLU7bm5iNhPNeOsYt07llfEnnBK0/gUHDan6TDZhShg+XUBChVvYiQCZB/dviBkjSprVFSCWkfKSNhYQd5B9wB7Ye84GhTphgq6SxYXPQgRsI9ybnCKawDS1IUXlpgFgSf2ixM62Np6QoFhgmrQEZbZWrfwwS80q8iDU7mFDkcolZIMgFb3sO03xTNw5ssZctoqKxC7MCGIGobdDF7gjD+QDVAytOliX1IpeNK64gRFtwffD1GrqDKKklo1KyAsDcGJ2MAj6TvhUk4LBXB78yeehzk6LVFlKTtBIZhpu0yTzNOxGPMTqfG/JHl+YLbSgt0jlPTa9++FhbtuxsXSr+ERwpamaehGQMS8yDqFhp0/KoIHv9cXnBfE9Rcs0RMtpUqTLAIxkb7CBH2mnFG4I1K03s0G3v33AGJIyB0JpIuzWJXqArmDuCoj0j1xSkpY5PHcu5P/zprFZ8tBDmmFhwP7PRcFoYwp+aTuB1xLHiPMAlxTpksQTCvywR0mLEfcY7YpkNXRUAPPr5eYBl3cAgbyoZr9zjukzwoLBWsxChCIL04jTG5gi/7JHfG1FY94VXn3E3hnGMyhNOA4pM8uwczdjuGgli3e9sQ+HeN6zVUXyF0gQDoqSCo/xWEP0MiL4aytOqKtMVCAmpVJAWQAVcAxN9WkD3PScQaDV9XlmV5hp+UELGkNPUBAV1X9O+OUU2MxhlhnuKZqsrrVFOgtJtUMjiwQnkEELIQnpe3UYo6aN5bhApaWRbBiQzFoW19vfeMWFKlmP0jS+l6ba7Qh8y7altBsxawmJsIN4FOqmhgXKtTIKtJ6RpCgdRH0GD9nEQErywl8M0ACrSCrOBdpM2tfYRv9MFHhojyv1jadVY04GokgMdINzDSfmtbA14Zp0gAD8+okE/QgSCN+m+DbhbLTIKoAihmIVTE37dZxLpNQk7L9SO/TVAd8Q8ufOo00by0bUQTzc5AgEyLEA98Z7QpFmhmIBLMTE3gyfqbTgr8fZhqmYUqzKmvWNJkrybAAA3t/UnHfh/whUqF2dSqsTpB5RZQ2kjoOkepxVpverbI5Rp0lX+EXw94OqVVd3TlKll9QtpPUgkW7jErOijlwlNVYizNJkXEQJ66oMemC6nmhlqTqXI0gErIaAQTpF5t8o39N8Zdns1qg6iCqmNzcSAN7ERExh6n5d92DPTuhniPGK9UAVIAJJUgQQYt7TvGOs9optHz6gCJJWzQSbRsbQbY44kqlqSfpAIAhqnMVmdWrqT0Fh0x6cmDWVQ+vkAJFpFifoZO8kYTOTk7bBhFRW2KJ3mGo9MIdZVQvMSZBAMLYT2g7be5rwTwy2irWqQkU+QgyZkm7N9RHfEHw/4LX9F1OF80PrSbHSwMD0MANf+GLXxZ4hpUKQow5LrJ0QNJ0bza+qNvX6+draim3pxRfox2pTbwD2SraKoaQWJvGoH1FmWJt1jGj5nOpm6RDL5lJl5o080C4gCRBtBxkS0qjUWcVLC+oLJE25mImPY/njTPh1ladWnKtIWpEC1rSGUdxvvvivRi4WmK1NValvtwAOayJNaoNShacgKQQoEAydI1G5A64Y4VxbyDU1rusNdxAMy1iZAgCe56YLviBw7Q3mrVelUaoFZg7aRqMSRcgG0AG0YEeJ5YAVmpstlWQo0wuqG09ptNvtd8dFXf9C5TcVS/kg8OqeZOgaEYPdA+4Oodd4UCLixO+O8nwchyTqWopkyReVLXnrcd9ziVkMiqoxqMaSrSL0wsKzEkhOnNHoJMjthjhlF3pVWqeZyqskbLaDO4FvS0e2CnKounkLQSlJbljPWhtIUsGeCWk2mSbk32vIj0GFiRk6FCD5jwZi+q4AAm1sLEzkryn8i2O6sP6koAy0qdIYgEC1+lzuC35Y7XiaKVBZwsmU2g97NsQINsR69cTO5BnmHXaZ3+/vi64LxSj5HlVKBqanBARRe4gatz8rWi8wGW8vo8nF4IFPNU1HzVi0RrM2kEA/ODsxAjbphkZ7T+3VU9YSBc837Wx3jv0xeU+N5ZKZqLQMyRJ0mAwZVIBYnTOmJ2vHSe87xbJsWLZYwxJOwPMQ0WYXIm4jTIs0Y3d7jbdlBUzWolhVdGFIXBME60BJ55PKP+EHphjJcWZjo1szPyIRJ3AB06aneD7he2LrIcSyv6Qz1cuVpIUWkYMqFJDSAxknVJgHbp1j5bieRR/MGWKlOcuZHNyaSAKhABioYuZKkTEY1N8UMWHZVCrUYvW1VYLmpyhSJk9mN1JFu4M+nD1KCK+l3P6waYH7IgmeYBjuDftti9oeIMhSZKiUHYlSJsZ1ag8guApJZZMH5TYb4fq8cyPlutaiqox83UWLaiVW3Kx52bURsIje8Fua4Qu11G/CWWNdE8pC5DiBBtpbVfcTHScH3C2ZKYIbVTpsXMCSRfYn1H1j0uCeA841DL02gEM8AqZYE2NjtvuL3AwecKzYVbUhqYsBo+VQo5QbgSdp+k4iWJ0uLyelqU4q+aQP0OBmtmRXeVRCRzAgEgQSSDuZn7sWHGeLU6GXdQBTA/s6ggxJ6exkjfY7HaZmc2lDLnzyy/rJhVv8Aa6nrBPpjJeM8SOYd/LlUomyk7Akn5juxM7DF1JJJE05Vlc2MeJM8alSoz8xZRfa0KVY2/aEG3ffEFVU5Z9Im6jXpBC3H7X7IuCYEzA648y3ECtKoVPJ8rEqJuIETf09sLI0F8pwQ3OBp3gkEH998dJqhMdzfBzmMkFVNLU3CdiDJIIJHebb9AMFvw94RzV6roByTRDWIv8xtAB7/APfD3APCx82kzU0KGIG+m8ySW09COYEd8WXj7xbUoOVQJLKabW21EjpAIHNF+uJnqLV9K6lS03pZkuMljx3xUuTWmNVIu686BpixGpWNhf3uIvc4zY8aZ31kPUYFjqLNsOURe07/AFxFrcRqVa+hlDuvITqMqFJYlTME79xh2nnKZqO1KkDr0hQ0kggXCqJJn7oxulorT45B1tXfjoW1bN1kLFS4SdaACzDl5CRcWJkn+GC/wGtTXUp+ZMNrixa5nmFyIFvpgEpOKxJzAOoqFDKY6gknpuB+J6YNvh9xX/xisaZGtHQR0JYdzsRc23wco/2J0k8hf4v4bTqUaqU2DVWZWYbkaTIt79T+WMircLDZlVqEKpPPe5uLCBvNvrjY/wDJ4qVMw4KEEaSQ3yMpkg7WsJv0IvOMvzGR08QCcrFGBKgMLDmnYdIiJwHEqXDGbU47nyqKatxA0zFAMwAaepUiSF6mALSek7YlcX4wG1IQDqAkF+X7UQLTJmcRaeaU5ltJ0LUZ1JURAkyCD3gb7k/TE5OKyORS5BhW0C8GWkQL6V0z2nvh1tYv6gRa5av4fUaTiFTQinL1G0IFDICQRuDt64WGeGcVdE06ikEwBUK26dO1p9MLANK+PqNTxz9B/KHVKmYJnfc7gbHc/lixydJlXWiFh5iufTQdhAv88m1rYrqdUgSgBHzT9NpnfEzJcQqKoH6tSSbE3EwSYnaQDHpgkRZJtR4A5bBOfVA1CNOvaeu4PY9JxFOacEFaYIWA2obmFAMRIMkG5AMgEdT4jFmLhl1Ex8ylWlWlfmsDJMWubRGPOIVH84OvlSCdRm86xWuZiz/hI7Y1IJSfU6oZxg4WogZecgS3KGggAQSY0b+u3erbxA3nCgaQUMwRiGgFQHSZKH7erVeSgPtOp5pwzkikTVUAqXUKTtJvIsxJiLxEbGNTTVmkrPVpIUMk6gV3vAM2mWgCL2AwaXzCcnz0G8v4mNY/2SyoaxYRpVXBFkEjm/4Rfrj3/KDtDU6aLoWBDBiQU0KS2iAyzIuvURhvJIvOKy0hIYhkZVI12OnoVAMgEdtsNUOHsdmpkoDylwBynduaOhmehv0xt3izmly0EXhI6FCVGiWS+yrDE6jBvvN/3Y0XhmUUq7KdUVFDHQdpvAkH6+sxjMPDwYVmSm4JC2mCCZmLbjUR1HS+NS4Dly1JtLkM6AtMBZCQCLEiZAMzt6Yg3SUqXUrlFSjd8Gb+NvEzVXq02GladQ6HUiHU2XYkbRJ7dJtgVowvnuyqAsGzfPzbL6NpYz2NsTfE2QrLnP1lTUkrdIDEARYEkSItJ97zipydKozHXMtyx9rmNx3vPvOLW47bRNGL3bWeZLNHQQFENNm0geuqR+8dsWvDODVFg20WkEE37z09IxO4VwUISdp6TIiSs8ymD1mdz0xcZllpAJJlgVkkgWBEkTHTeOuI9XxCl6YnpaXhHpx8yZMzniTRTgNLyJEkbnYTset/34CuNVTXzJNQgsZYox0rqAMAkXvYC/XHOa/VNoqGNJ5tBkWH7MC/vBH0xAzKa6ybHzACNTGAWMBWIuYNp6zhmhpR0iXxGu9d49xDNWoKrVRCsvOpXaFIspvMT3OHuC1bq6qS4JtYyO344l5fJmvUJpk6wSjbAKCCG0gLt/HBr4Y8K+TRVtyzEzEhociflsIWRBtN8PchWnp7ngZ8O+GBmqaOXKMohk+UkgWI6gEyPf2wUcH4I1FUdaioYlVZZkjuZA7CDiHmeJpRWoWJFQAwLEAz9J97CcU/+cxr1V1aAlQrKKSVAJCne9/siBvbCZS9NL4lsVDSarlr9zSuA5INlDcB6zmo4m86rxpi1pEDrjLfFuWmt51BqqM406mI2FpXQAVMXgkmDjTOCZSonlMG5fJ1Lawki1om0QJ6TfAZ47yIVEccoZmBkNabiB0Pp0Ee2O03FVaI9fe9yi/tz9gVo5tQ4DqWqM1OBCwfLAAdmleVmM6feTjrL8RFLVV5GJ5msTcgqYMxsZ23A7YjU85UdmYlUhFYWmeaVuxBFwLjphrKUQhRhaVDQ91YxJEaTNzsbTvhjW79AIz25bzn4FJxHI1FKkmzoGWJ2MgTPW3S2FglrVgYHnqgUaVWHEBbCAAf579cLBWlgJK85HUrFbA3JgzEQQI9d7fTFjwgUDQYu6pV1xLMwKCFClAFIbd51Dp0xVtUKlREyei/T1jEvLZlCNFRbCe47/N3HYi49QcC0mSKT/QmvwjJI3+kvJBYWBuwURsJJJaNp0QN8c1uDZUFKa13LlkUxAiTzue0ARHTUJmMcUauWUESxBkbEmAWib2N1I6WtiPnqVK5IewW5DaSeaQZMhSNPrM4ymnyGsrJMbhWRFUK2bYm/WylQo3AuZZiDEchXczhql4Yybc5zZMaRsuoMQxjSFncKIG03jbFdXSgW+UlQ0AAMCQQYPKRDTEjY3jCy+ZytPUyqS99JIY2KG5ltwxAt9kG/TVFt8hppIsKPCciKhWpnHdaT8wZtOkQBJIBBEkiREabgk4icWylLVyVvMYrqJMSCx5lOkBbggjffoTGItPM5dGBG+qf2jqiShKyLyASLi/3zK70SakUnLzIIUgizW3+XVER0O/LglFxM9oi8DY+bSCqVbzBDjeTsbmN9rdBjUuFZsNRUaTTYsorAW3kGZ/ZJJmIsbQcZBmc1VRadUEBxVBWQL6RIi3cRA9Mal4e4n5lHVVKFtMNpCkkxe15k7DEutJKUWuHgs0otxlfKAn4g0FGebSywVECCArBQunUR2ExNgfU4qeHcIgamJQhxKRIfa8kzBB6dsHfivgVN69E6oDgazpjSCAQTECT9OmB7iGYp0Egka5AgmZBuWBWLCIvP4YHU1G/REp0NGCXmzH63Eko0wCuqflYnbnM9bg7TvbA7nc4XAPynm3YEwTIgbgAWn098QGz4NJi/wA5dCs9iragNhYgdOuG/wBLH6Oy6VLM8ho5lABsD6zt6DDNLQUcvkn8R4p6uE6X59jzMcVVqdSBBIUIbEAg3sehXf8AwjHD8RarVQI5ACodTAHSx0y0gW5tvp74dyfDW1U7DkUE8ogkiIMbxNzfFll3KK1gGflFtIkkHp0tEbbWx6UPDXHc+EeZLxG2e3vX1C3wN4XoJr84oxA1a1lYkGzTZzYG52YYi57x2tJaVHQTUiKjWEXKwABHZjH2Y64qKWfruNOWoVAJ0MdLHmP0tAHXYHHtLwXmnJqmlpTTpMmGkz8oPN2FhJm03xNqJOeOC+OpUKWH+fuVYqNVVyTLk7kmCIvYGI+lsSMpQhqbqqowe6CQCF0kG5J3Jk2xd0/hfVRS9SsgOm4Ac6jvAkKZ0wLTe2C0fDvK00ku2tRq0tPPFyAsxF4sDAHpgZOPRCYwm3uci68MZhWRUf51HyixEWsNRkdif3Tik8Z5zVktekA+c0X2gx99ovbFp4RYJWPKNME7LvYST0MTYnaLYe8UcEpVwXdoSxEMpuDuLkCQYjqcLglLTpjdR1q4+RkGXYMVNRkCFmpsTAsLggGzEE9p274aNByaiagfIQ1F0pPmc8ACBIBBFu59MHud8AZdmik6xpkzLLqJItB5YhR9bkYoeNeBcyqVPJ1uU0gNSJWSQCYEyRfbbB1tqhW3fdlDw/gn6SHbz1o6XZNDETa/7W2+2FhDMvlv1boA251g6pPeSMLAuXZDFFVlkl9Rc7k91Pa5HvM4mZRqUOWRRZ+YgkiRKnaJmRb198RqYcNqI7RBEdd/cx9BhpKpghieth0na+G7SFyrktH4gmiRSTVKkwALlrr6qUsd/SNsN0cwrKS9ELBaBC8s6Y6Cev4YjUMiiouoTAJgG+83wxm3VXeBBKj1Ei/TpAH1wpWOcsEutxelqP6obgGANvM1RtO0KfbriBU4gjAhECQRpMXA2IkC+8ib2GOnqHWNwyqomBYgzaPpiMafYGTe3f8Ahgk+prOdfmVHalTayjUBzEKJDG0b2H1Ix3msyXWoZkFgxbqOWAL+toxzktRYkA/JBCmJ0ifvtP34brZcijWbSQGKiSBy6WmJmT2MDf64yg4zx3OcxVpsCTqER1Y33PsL7AC57YJPCGfWmUR4CNqKMREn1PpEiT1wPZfKnzCCRHcXG079bfjiVlC3kUwzLGqQYgCDpufc9BjJZVDINxd0aZm0fMUTVD6gSOTlGlV2JNpPpNhF8V+c+Hiuoc19DsgWCBEsZNwegsI7Yj+H/EasDQcQSkFtVh3B7G4jfBDxIzRCsdLSsadpmPy9PphEYu7HPWfsXi/gZ14l8FvlUCu6lGcgEwsDubnoCY9cVtDh6aV1NIjZR1kXvYzv9RfB/wCN8h5yqapCqrLqKqWMCxkgcq3JnFYuRSmWSbLYAjqBpBB979MehpKFXNnn6rlhaaI+Q4QhdYWWaxCkCJ3gz6fhg3pcFylMI9QCR00nSGGkyOxGmbEjfAIcswe1RladwTAv1Pt0xJOXrM76fNqa5AAvcsSDcwF0jRPYD2xPqeKlJVEtj4ZJ3L5hvW8VZakFFOqLt2a/vaThcWqUsyE1Ox0sW5ZPS2/LPYgWtgEPCK6adS6Df542bt7DvhptamNZBVYYagBeOxvviZ6upFcYLoeG0JyxLJolSonmJUeozrqLaZsJkzpO9z6kQMUvirxAtWtQWiz3aCbjSVMbWNwTedmtBOIlPOsyIpqKGCweoG3YdYO/7sOZUMagAgQwVv71p3K3vifT8Y46mV+cAanho06eUXnBKkEKSGCzJMk3FgAOgNrzsMd5DiCuKtOT+radJEEaTpkDtqgCOq2xW5LLEMV0jlFg20C5LCLG0iJ3x3xSqtLKM6gE1Lll3kQQBO94EG2L4vfouPcg1FWsp9qLXMZGkACV1libgx83UXF5AxQZ/itSmFRpDIIeP2jCsTYj2wIVvG9Wr5dEAlBzKQoDHfeduu284uc1xc1aZqkNOnmgaQSBaI+g2GJ5aexVRZ4We6e5+/oEL8bybQa1FjUgaoR2vE3KqRN8LA7w/wCIiKgVg2peVoZQJUAEiWmCQTfCwh6T7ft9jvO7P6v7gqkkcpCqJkkTLC8R32v64eZoBLHmCauhHaLWx7SoyQFbSG1EwLzGntblANsKjR01XV9JhIj6A3nbfHoXZC4bXk5q020TuAJiB+H3fhiPmGjRI/ZAiLQI/G2/physrESCIInSdyNQX8cOsoemfMOkjlBjoAJEDe8jGtroIUWrsZzo5gtjKgiJsO0W2xFDkGQQO4/rt+/DqZd5BLbdew+m2E6vLAAaTsTF/rjHtTwHFyGKVZm1QJN7+9vfbHbKalMU7qACx6jqfoJt9ccshWYgfx/hjmhQYISDZ4BHce/S4xzxkNW8Hqh9NUxDXFvssNJMTFh1wsyOWkqvqBAsVKwRBmW+b+rYazFViiuDJexA+6AP63x7n8uVSmSd/mt8h9PS/wCGDruL3dviO5fIstYGPK1gkSwIsWBJJ2HKfwxf8P8AFTlPKqMToMa5uRAie+5/DA7WoTWKliwC6ojcldhvuL/zw3lsozVdL8rMJsOpEgQfuxl3yEscGn5bxHQrAaqswZCDqV6+u/fviNx3ilJlVgw1gEjToM32mZ3HvY4zp8saJBaVcIdF9ySRNtt7g9vu8XMRSN2mY+e295WN+u+M70c+U+wVHxDS163nlJJAjrItsLH+umLIeOqFJP1Ss1zJJ0m0SZHcsI+vbGf5inC7XsBvB2Nvbr7jHeapEOiEgggGwiJN/fbA7Eg3qykqYQ8R8cVc24XQFFw3NI0gAzsO/fA7meIMyszwrK3ymeY+naJ/AY5XJFKjAW0gm/rsD77Yap5Y3FgUJIIjsPvg4YqF5WSXl+L1ESo4bSdipJ68pI7MBtM4sMl4hZT5hZkNRry0gf3hK9O2B1RCnULMJHqe5vtE4mZSnPlQZbzPlj1Edb4FwXVDI6j6M1XguZrBXL1COVhJjlMEA33mRci2PeIVCMqEQ69KmAYMwog231GR9MNnNA0mZQWIE6Z3uCCY6TePTEat/YKU5STf6AbXt9+FwnSsKayAXAcqapDFv2tJkiwsbfft6YvuIggGkrASD73EkAyN77jDHh3IpWao+oy0kTtqiYMevXEfjL/rCCQCotHc3O3pfCpOU50Up+XoWuX9yDk6VYqdNEEAkSSRMdbkY9x1luC16wLhniYG/TtGFh3yI1CTWETVRqbagJSbbkExsYxfeHPDS1aeYqFa9RlNOKVNlltUi+pW+UD7gcDvCnV1J1ABWMEkAQTAkm1u09t8HnwsytTys2isqNrWHWDaX+zv9Y7bYN4wgp8WVf8Am0JJ/QuIlBGgSsyGMiPKhQbG53n0OOc74cBd1GSzutQSACkTLwZWn8p02I6T1gHUF4XU/wDyKh72H8bfyx6OGVL/APiH69NpMjr02xliOQH4N8PaOYD+Ymdy+kgAVHTmBUyR+r26Ee1htixHwiyu3mV47ak/cmCQcKqxfMtMD9m0iNrz0O/2j2WJ+VolEVSxcgXY7n1wJoFr8IMoP9ZX/wDkn/RhL8IMrEebmI/xr/0YOcLHHcAQPhJlYA8yvAMgakidvsYi8U+FGWWjVcVK8qjOo1LEqCwto2m0Y0HETjH+j1v9k/8AyHG2zD52zVA1HQ3K2BPW24v1ws1Rl2bWSVMgsTJUbAH78d06Sazfl6TjlMooYXDwTYkC1ot1+/HXgLr0GzwqdXNICgrDC0n+OrDSUHKsoZiY1W2jr+7EinlkAJJlh0iBsRc2OONCmnqDSwPyz09B13wVg9xVaTmnTXSQFOwMx3NrSfXDdfK1CwBOqVmd42nbt698P1aVMKLw1pUG5mb/AJffhV1TWpUSAL2iwjvvjE7OsjsAapV3MMwlzvfr/PHFDLhhUEnTBMDqQbE+nXHa1zSZvXaG/h0xHo1Jme0Cep98bboLFnD0G0jvtM+lgPTE/goAqUWi4qqSZ9RaNt8RlogKwYbGZjtaBP78OU6epqSRBkDe5lvw3/HHN3gyKrk0bIZgBWOsGZEkXYjc/wBdumGKdYCmAQAQTaOnTb+tscZdgwUf3WEgC3KR06+npjmpy0takmOv4W/LCH7I7/1VlVwoJTV4spcnoPu9BiszCJUqVHIYrBAgwAQp09OsYn5v5CzEWtB3Pr7Yqv8AJytTZp0tYkH0JEelowGnFxk5Ow/ETW1QsmcPAFMasxUXeFA2E+rd5P1wsDoqlSQDN+2Fijy7J1rzSpfuX+Z+Sr/tP+nGifB75Mx/iT8mwsLHMfqey/1NEwsLCxhMLCwsLHHCwsLCxxwsQ+M/6NW/2T/8hx7hY44+dhuPf+GJB6e649wsYjZjCfK/9d8Q1+Uex/NsLCw/oIR1mfnX2H78S6vzj/Av/KMLCwHYYzj/AF1H2/jiJmvlb/bH9+FhYGPKGvj87D2Y/s3/ANqfyGJSf2jf4Kf/ADLhYWNfUHpH9Ao4Xt/X2RibQ/sj7f8A9Y8wsTafs/P+B8/aXw/kHPFHzH6YZ/1dX3GFhYpJNTj895R5v5vpjzCwsGjFwf/Z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460375" y="1487327"/>
            <a:ext cx="8229600" cy="45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/>
              <a:t>Detecting sweeps with machine learning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/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Demographic inference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Recombination rate estimation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Detecting introgression</a:t>
            </a:r>
          </a:p>
          <a:p>
            <a:pPr marL="514350" indent="-514350" algn="l" eaLnBrk="1" hangingPunct="1">
              <a:buFont typeface="+mj-lt"/>
              <a:buAutoNum type="arabicParenR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 algn="l" eaLnBrk="1" hangingPunct="1">
              <a:buFont typeface="+mj-lt"/>
              <a:buAutoNum type="arabicParenR"/>
            </a:pP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Population genetic inference with machine learning without summary statistics</a:t>
            </a:r>
          </a:p>
          <a:p>
            <a:pPr algn="l" eaLnBrk="1" hangingPunct="1"/>
            <a:endParaRPr lang="en-US" sz="28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40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92259</TotalTime>
  <Words>3058</Words>
  <Application>Microsoft Macintosh PowerPoint</Application>
  <PresentationFormat>On-screen Show (4:3)</PresentationFormat>
  <Paragraphs>666</Paragraphs>
  <Slides>88</Slides>
  <Notes>56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0" baseType="lpstr">
      <vt:lpstr>Office Theme</vt:lpstr>
      <vt:lpstr>Equation</vt:lpstr>
      <vt:lpstr>Machine Learning Methods for Population Genomic Inference</vt:lpstr>
      <vt:lpstr>PowerPoint Presentation</vt:lpstr>
      <vt:lpstr>PowerPoint Presentation</vt:lpstr>
      <vt:lpstr>Summarizing patterns of diversity</vt:lpstr>
      <vt:lpstr>π (nucleotide diversity)</vt:lpstr>
      <vt:lpstr>PowerPoint Presentation</vt:lpstr>
      <vt:lpstr>Machine learning is well suited for this</vt:lpstr>
      <vt:lpstr>Outline</vt:lpstr>
      <vt:lpstr>Part 1</vt:lpstr>
      <vt:lpstr>Positive selection</vt:lpstr>
      <vt:lpstr>Two ways a population could respond:</vt:lpstr>
      <vt:lpstr>Sweeps skew the site frequency spectrum (SFS)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Sweeps create a valley of diversity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S/HIC’s: Soft/Hard Inference via Classification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(part 1 – sweeps)</vt:lpstr>
      <vt:lpstr>Part 2</vt:lpstr>
      <vt:lpstr>Why do we care about inferring demographic histories?</vt:lpstr>
      <vt:lpstr>Human migration history</vt:lpstr>
      <vt:lpstr>Why do we care about inferring demographic histories?</vt:lpstr>
      <vt:lpstr>Population size change vs. sweeps</vt:lpstr>
      <vt:lpstr>Evidence of selection?</vt:lpstr>
      <vt:lpstr>How do we do this?</vt:lpstr>
      <vt:lpstr>PowerPoint Presentation</vt:lpstr>
      <vt:lpstr>In pop gen, ABC predates ML in combining summary statistics</vt:lpstr>
      <vt:lpstr>PowerPoint Presentation</vt:lpstr>
      <vt:lpstr>PowerPoint Presentation</vt:lpstr>
      <vt:lpstr>abcrf’s approach to demographic model selection</vt:lpstr>
      <vt:lpstr>PowerPoint Presentation</vt:lpstr>
      <vt:lpstr>Random Forest Regressor</vt:lpstr>
      <vt:lpstr>PowerPoint Presentation</vt:lpstr>
      <vt:lpstr>PowerPoint Presentation</vt:lpstr>
      <vt:lpstr>PowerPoint Presentation</vt:lpstr>
      <vt:lpstr>Part 3</vt:lpstr>
      <vt:lpstr>Evolution at two linked loci</vt:lpstr>
      <vt:lpstr>Change in haplotype frequency</vt:lpstr>
      <vt:lpstr>Change in haplotype frequency</vt:lpstr>
      <vt:lpstr>LD decays with distance</vt:lpstr>
      <vt:lpstr>PowerPoint Presentation</vt:lpstr>
      <vt:lpstr>PowerPoint Presentation</vt:lpstr>
      <vt:lpstr>PowerPoint Presentation</vt:lpstr>
      <vt:lpstr>Summary (recomb rate)</vt:lpstr>
      <vt:lpstr>Part 4</vt:lpstr>
      <vt:lpstr>PowerPoint Presentation</vt:lpstr>
      <vt:lpstr>Speciation with gene flow</vt:lpstr>
      <vt:lpstr>Adaptive introgression in Heliconius</vt:lpstr>
      <vt:lpstr>PowerPoint Presentation</vt:lpstr>
      <vt:lpstr>PowerPoint Presentation</vt:lpstr>
      <vt:lpstr>PowerPoint Presentation</vt:lpstr>
      <vt:lpstr>PowerPoint Presentation</vt:lpstr>
      <vt:lpstr>Finding Introgression via classification (and a large feature vector)</vt:lpstr>
      <vt:lpstr>Finding Introgressed Loci using Extra-Trees</vt:lpstr>
      <vt:lpstr>PowerPoint Presentation</vt:lpstr>
      <vt:lpstr>PowerPoint Presentation</vt:lpstr>
      <vt:lpstr>PowerPoint Presentation</vt:lpstr>
      <vt:lpstr>PowerPoint Presentation</vt:lpstr>
      <vt:lpstr>Summary (introgression)</vt:lpstr>
      <vt:lpstr>Part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Finding Introgression via classification</vt:lpstr>
      <vt:lpstr>PowerPoint Presentation</vt:lpstr>
      <vt:lpstr>PowerPoint Presentation</vt:lpstr>
      <vt:lpstr>PowerPoint Presentation</vt:lpstr>
      <vt:lpstr>PowerPoint Presentation</vt:lpstr>
      <vt:lpstr>Inferring rec rate in tetraploids</vt:lpstr>
      <vt:lpstr>PowerPoint Presentation</vt:lpstr>
      <vt:lpstr>PowerPoint Presentation</vt:lpstr>
      <vt:lpstr>Conclusions (part 5)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Schrider</dc:creator>
  <cp:lastModifiedBy>Dan Schrider</cp:lastModifiedBy>
  <cp:revision>1589</cp:revision>
  <dcterms:created xsi:type="dcterms:W3CDTF">2015-11-25T18:16:29Z</dcterms:created>
  <dcterms:modified xsi:type="dcterms:W3CDTF">2019-04-05T15:29:55Z</dcterms:modified>
</cp:coreProperties>
</file>

<file path=docProps/thumbnail.jpeg>
</file>